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0" r:id="rId7"/>
    <p:sldId id="264" r:id="rId8"/>
    <p:sldId id="263"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2" d="100"/>
          <a:sy n="72" d="100"/>
        </p:scale>
        <p:origin x="110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12/1/2022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12/1/2022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12/1/2022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539D2-B4A4-A87E-32D7-AAE9D0473DA0}"/>
              </a:ext>
            </a:extLst>
          </p:cNvPr>
          <p:cNvSpPr>
            <a:spLocks noGrp="1"/>
          </p:cNvSpPr>
          <p:nvPr>
            <p:ph type="ctrTitle"/>
          </p:nvPr>
        </p:nvSpPr>
        <p:spPr>
          <a:xfrm>
            <a:off x="987004" y="1092027"/>
            <a:ext cx="8825658" cy="2677648"/>
          </a:xfrm>
        </p:spPr>
        <p:txBody>
          <a:bodyPr/>
          <a:lstStyle/>
          <a:p>
            <a:r>
              <a:rPr lang="en-IN" dirty="0"/>
              <a:t>Working and analysis of sorting algorithms</a:t>
            </a:r>
          </a:p>
        </p:txBody>
      </p:sp>
      <p:sp>
        <p:nvSpPr>
          <p:cNvPr id="3" name="Subtitle 2">
            <a:extLst>
              <a:ext uri="{FF2B5EF4-FFF2-40B4-BE49-F238E27FC236}">
                <a16:creationId xmlns:a16="http://schemas.microsoft.com/office/drawing/2014/main" id="{5A5212E6-BB1B-49CB-E9D9-9C07057E0FBB}"/>
              </a:ext>
            </a:extLst>
          </p:cNvPr>
          <p:cNvSpPr>
            <a:spLocks noGrp="1"/>
          </p:cNvSpPr>
          <p:nvPr>
            <p:ph type="subTitle" idx="1"/>
          </p:nvPr>
        </p:nvSpPr>
        <p:spPr/>
        <p:txBody>
          <a:bodyPr/>
          <a:lstStyle/>
          <a:p>
            <a:pPr algn="r"/>
            <a:r>
              <a:rPr lang="en-IN" dirty="0"/>
              <a:t>Anusha Komarlu Pradeep Kumar</a:t>
            </a:r>
          </a:p>
          <a:p>
            <a:pPr algn="r"/>
            <a:r>
              <a:rPr lang="en-IN" dirty="0"/>
              <a:t>1002082930</a:t>
            </a:r>
          </a:p>
        </p:txBody>
      </p:sp>
    </p:spTree>
    <p:extLst>
      <p:ext uri="{BB962C8B-B14F-4D97-AF65-F5344CB8AC3E}">
        <p14:creationId xmlns:p14="http://schemas.microsoft.com/office/powerpoint/2010/main" val="2327096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86F8C-358B-00BE-A0A3-EC9390349947}"/>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FF550883-6344-A197-8645-D1F1281E4CAD}"/>
              </a:ext>
            </a:extLst>
          </p:cNvPr>
          <p:cNvSpPr>
            <a:spLocks noGrp="1"/>
          </p:cNvSpPr>
          <p:nvPr>
            <p:ph idx="1"/>
          </p:nvPr>
        </p:nvSpPr>
        <p:spPr/>
        <p:txBody>
          <a:bodyPr>
            <a:normAutofit/>
          </a:bodyPr>
          <a:lstStyle/>
          <a:p>
            <a:r>
              <a:rPr lang="en-IN" dirty="0"/>
              <a:t>Insertion Sort</a:t>
            </a:r>
          </a:p>
          <a:p>
            <a:r>
              <a:rPr lang="en-IN" dirty="0"/>
              <a:t>Merge Sort</a:t>
            </a:r>
          </a:p>
          <a:p>
            <a:r>
              <a:rPr lang="en-IN" dirty="0"/>
              <a:t>Quicksort</a:t>
            </a:r>
          </a:p>
          <a:p>
            <a:r>
              <a:rPr lang="en-IN" dirty="0"/>
              <a:t>Heapsort</a:t>
            </a:r>
          </a:p>
          <a:p>
            <a:r>
              <a:rPr lang="en-IN" dirty="0"/>
              <a:t>Radixsort</a:t>
            </a:r>
          </a:p>
          <a:p>
            <a:r>
              <a:rPr lang="en-IN" dirty="0"/>
              <a:t>Running time with different data sizes.</a:t>
            </a:r>
          </a:p>
        </p:txBody>
      </p:sp>
    </p:spTree>
    <p:extLst>
      <p:ext uri="{BB962C8B-B14F-4D97-AF65-F5344CB8AC3E}">
        <p14:creationId xmlns:p14="http://schemas.microsoft.com/office/powerpoint/2010/main" val="3811034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25C8-9EEA-AE14-33FC-BD58E38D6A9B}"/>
              </a:ext>
            </a:extLst>
          </p:cNvPr>
          <p:cNvSpPr>
            <a:spLocks noGrp="1"/>
          </p:cNvSpPr>
          <p:nvPr>
            <p:ph type="title"/>
          </p:nvPr>
        </p:nvSpPr>
        <p:spPr/>
        <p:txBody>
          <a:bodyPr/>
          <a:lstStyle/>
          <a:p>
            <a:r>
              <a:rPr lang="en-IN" dirty="0"/>
              <a:t>Insertion Sort</a:t>
            </a:r>
          </a:p>
        </p:txBody>
      </p:sp>
      <p:sp>
        <p:nvSpPr>
          <p:cNvPr id="3" name="Content Placeholder 2">
            <a:extLst>
              <a:ext uri="{FF2B5EF4-FFF2-40B4-BE49-F238E27FC236}">
                <a16:creationId xmlns:a16="http://schemas.microsoft.com/office/drawing/2014/main" id="{AEE789B9-63AD-858B-A9E8-A3A8CCAB3C6E}"/>
              </a:ext>
            </a:extLst>
          </p:cNvPr>
          <p:cNvSpPr>
            <a:spLocks noGrp="1"/>
          </p:cNvSpPr>
          <p:nvPr>
            <p:ph idx="1"/>
          </p:nvPr>
        </p:nvSpPr>
        <p:spPr>
          <a:xfrm>
            <a:off x="363892" y="2286260"/>
            <a:ext cx="6736703" cy="4315440"/>
          </a:xfrm>
        </p:spPr>
        <p:txBody>
          <a:bodyPr/>
          <a:lstStyle/>
          <a:p>
            <a:r>
              <a:rPr lang="en-US" dirty="0"/>
              <a:t>Insertion sort is a simple sorting algorithm that builds the final sorted array (or list) one item at a time by comparisons.</a:t>
            </a:r>
          </a:p>
          <a:p>
            <a:r>
              <a:rPr lang="en-US" dirty="0"/>
              <a:t>Better to use when :</a:t>
            </a:r>
          </a:p>
          <a:p>
            <a:pPr lvl="1">
              <a:buFont typeface="Century Gothic" panose="020B0502020202020204" pitchFamily="34" charset="0"/>
              <a:buChar char="►"/>
            </a:pPr>
            <a:r>
              <a:rPr lang="en-US" b="0" i="0" dirty="0">
                <a:solidFill>
                  <a:srgbClr val="292929"/>
                </a:solidFill>
                <a:effectLst/>
              </a:rPr>
              <a:t>Data is already sorted (or nearly sorted).</a:t>
            </a:r>
          </a:p>
          <a:p>
            <a:pPr lvl="1">
              <a:buFont typeface="Century Gothic" panose="020B0502020202020204" pitchFamily="34" charset="0"/>
              <a:buChar char="►"/>
            </a:pPr>
            <a:r>
              <a:rPr lang="en-US" dirty="0">
                <a:solidFill>
                  <a:srgbClr val="292929"/>
                </a:solidFill>
              </a:rPr>
              <a:t>S</a:t>
            </a:r>
            <a:r>
              <a:rPr lang="en-US" b="0" i="0" dirty="0">
                <a:solidFill>
                  <a:srgbClr val="292929"/>
                </a:solidFill>
                <a:effectLst/>
              </a:rPr>
              <a:t>pace efficiency is preferred over time.</a:t>
            </a:r>
          </a:p>
          <a:p>
            <a:pPr lvl="1">
              <a:buFont typeface="Century Gothic" panose="020B0502020202020204" pitchFamily="34" charset="0"/>
              <a:buChar char="►"/>
            </a:pPr>
            <a:r>
              <a:rPr lang="en-US" dirty="0">
                <a:solidFill>
                  <a:srgbClr val="292929"/>
                </a:solidFill>
              </a:rPr>
              <a:t>S</a:t>
            </a:r>
            <a:r>
              <a:rPr lang="en-US" b="0" i="0" dirty="0">
                <a:solidFill>
                  <a:srgbClr val="292929"/>
                </a:solidFill>
                <a:effectLst/>
              </a:rPr>
              <a:t>table sorting is required (relative order is important).</a:t>
            </a:r>
          </a:p>
          <a:p>
            <a:pPr lvl="1">
              <a:buFont typeface="Century Gothic" panose="020B0502020202020204" pitchFamily="34" charset="0"/>
              <a:buChar char="►"/>
            </a:pPr>
            <a:r>
              <a:rPr lang="en-US" dirty="0">
                <a:solidFill>
                  <a:srgbClr val="292929"/>
                </a:solidFill>
              </a:rPr>
              <a:t>T</a:t>
            </a:r>
            <a:r>
              <a:rPr lang="en-US" b="0" i="0" dirty="0">
                <a:solidFill>
                  <a:srgbClr val="292929"/>
                </a:solidFill>
                <a:effectLst/>
              </a:rPr>
              <a:t>he dataset to be operated is of small size.</a:t>
            </a:r>
          </a:p>
          <a:p>
            <a:pPr lvl="1">
              <a:buFont typeface="Century Gothic" panose="020B0502020202020204" pitchFamily="34" charset="0"/>
              <a:buChar char="►"/>
            </a:pPr>
            <a:r>
              <a:rPr lang="en-US" dirty="0">
                <a:solidFill>
                  <a:srgbClr val="292929"/>
                </a:solidFill>
              </a:rPr>
              <a:t>T</a:t>
            </a:r>
            <a:r>
              <a:rPr lang="en-US" b="0" i="0" dirty="0">
                <a:solidFill>
                  <a:srgbClr val="292929"/>
                </a:solidFill>
                <a:effectLst/>
              </a:rPr>
              <a:t>he in-place algorithm is needed.</a:t>
            </a:r>
          </a:p>
          <a:p>
            <a:endParaRPr lang="en-US" dirty="0"/>
          </a:p>
          <a:p>
            <a:endParaRPr lang="en-IN" dirty="0"/>
          </a:p>
        </p:txBody>
      </p:sp>
      <p:pic>
        <p:nvPicPr>
          <p:cNvPr id="4" name="Figure 1 2022-11-30 21-55-18">
            <a:hlinkClick r:id="" action="ppaction://media"/>
            <a:extLst>
              <a:ext uri="{FF2B5EF4-FFF2-40B4-BE49-F238E27FC236}">
                <a16:creationId xmlns:a16="http://schemas.microsoft.com/office/drawing/2014/main" id="{6EFDF546-F5D0-9682-B805-A5E91CD605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51307" y="2456737"/>
            <a:ext cx="4876800" cy="4144963"/>
          </a:xfrm>
          <a:prstGeom prst="rect">
            <a:avLst/>
          </a:prstGeom>
        </p:spPr>
      </p:pic>
      <p:graphicFrame>
        <p:nvGraphicFramePr>
          <p:cNvPr id="5" name="Table 5">
            <a:extLst>
              <a:ext uri="{FF2B5EF4-FFF2-40B4-BE49-F238E27FC236}">
                <a16:creationId xmlns:a16="http://schemas.microsoft.com/office/drawing/2014/main" id="{E0A5A9D1-939D-623C-059B-07B2AE178025}"/>
              </a:ext>
            </a:extLst>
          </p:cNvPr>
          <p:cNvGraphicFramePr>
            <a:graphicFrameLocks noGrp="1"/>
          </p:cNvGraphicFramePr>
          <p:nvPr>
            <p:extLst>
              <p:ext uri="{D42A27DB-BD31-4B8C-83A1-F6EECF244321}">
                <p14:modId xmlns:p14="http://schemas.microsoft.com/office/powerpoint/2010/main" val="1245899916"/>
              </p:ext>
            </p:extLst>
          </p:nvPr>
        </p:nvGraphicFramePr>
        <p:xfrm>
          <a:off x="417545" y="5511044"/>
          <a:ext cx="5118115" cy="1207615"/>
        </p:xfrm>
        <a:graphic>
          <a:graphicData uri="http://schemas.openxmlformats.org/drawingml/2006/table">
            <a:tbl>
              <a:tblPr firstRow="1" bandRow="1">
                <a:tableStyleId>{5C22544A-7EE6-4342-B048-85BDC9FD1C3A}</a:tableStyleId>
              </a:tblPr>
              <a:tblGrid>
                <a:gridCol w="1023623">
                  <a:extLst>
                    <a:ext uri="{9D8B030D-6E8A-4147-A177-3AD203B41FA5}">
                      <a16:colId xmlns:a16="http://schemas.microsoft.com/office/drawing/2014/main" val="2104260041"/>
                    </a:ext>
                  </a:extLst>
                </a:gridCol>
                <a:gridCol w="1023623">
                  <a:extLst>
                    <a:ext uri="{9D8B030D-6E8A-4147-A177-3AD203B41FA5}">
                      <a16:colId xmlns:a16="http://schemas.microsoft.com/office/drawing/2014/main" val="194617796"/>
                    </a:ext>
                  </a:extLst>
                </a:gridCol>
                <a:gridCol w="1023623">
                  <a:extLst>
                    <a:ext uri="{9D8B030D-6E8A-4147-A177-3AD203B41FA5}">
                      <a16:colId xmlns:a16="http://schemas.microsoft.com/office/drawing/2014/main" val="4027047155"/>
                    </a:ext>
                  </a:extLst>
                </a:gridCol>
                <a:gridCol w="1023623">
                  <a:extLst>
                    <a:ext uri="{9D8B030D-6E8A-4147-A177-3AD203B41FA5}">
                      <a16:colId xmlns:a16="http://schemas.microsoft.com/office/drawing/2014/main" val="3247289694"/>
                    </a:ext>
                  </a:extLst>
                </a:gridCol>
                <a:gridCol w="1023623">
                  <a:extLst>
                    <a:ext uri="{9D8B030D-6E8A-4147-A177-3AD203B41FA5}">
                      <a16:colId xmlns:a16="http://schemas.microsoft.com/office/drawing/2014/main" val="488951483"/>
                    </a:ext>
                  </a:extLst>
                </a:gridCol>
              </a:tblGrid>
              <a:tr h="476095">
                <a:tc>
                  <a:txBody>
                    <a:bodyPr/>
                    <a:lstStyle/>
                    <a:p>
                      <a:endParaRPr lang="en-IN" sz="1050" dirty="0"/>
                    </a:p>
                  </a:txBody>
                  <a:tcPr/>
                </a:tc>
                <a:tc>
                  <a:txBody>
                    <a:bodyPr/>
                    <a:lstStyle/>
                    <a:p>
                      <a:r>
                        <a:rPr lang="en-IN" sz="1050" dirty="0"/>
                        <a:t>Time complexity</a:t>
                      </a:r>
                    </a:p>
                    <a:p>
                      <a:r>
                        <a:rPr lang="en-IN" sz="1050" dirty="0"/>
                        <a:t>Best Case</a:t>
                      </a:r>
                    </a:p>
                  </a:txBody>
                  <a:tcPr/>
                </a:tc>
                <a:tc>
                  <a:txBody>
                    <a:bodyPr/>
                    <a:lstStyle/>
                    <a:p>
                      <a:r>
                        <a:rPr lang="en-IN" sz="1050" dirty="0"/>
                        <a:t>Time complexity</a:t>
                      </a:r>
                    </a:p>
                    <a:p>
                      <a:r>
                        <a:rPr lang="en-IN" sz="1050" dirty="0"/>
                        <a:t>Average Case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050" dirty="0"/>
                        <a:t>Time complexity</a:t>
                      </a:r>
                    </a:p>
                    <a:p>
                      <a:r>
                        <a:rPr lang="en-IN" sz="1050" dirty="0"/>
                        <a:t>Worst Case</a:t>
                      </a:r>
                    </a:p>
                  </a:txBody>
                  <a:tcPr/>
                </a:tc>
                <a:tc>
                  <a:txBody>
                    <a:bodyPr/>
                    <a:lstStyle/>
                    <a:p>
                      <a:r>
                        <a:rPr lang="en-IN" sz="1050" dirty="0"/>
                        <a:t>Space complexity</a:t>
                      </a:r>
                    </a:p>
                  </a:txBody>
                  <a:tcPr/>
                </a:tc>
                <a:extLst>
                  <a:ext uri="{0D108BD9-81ED-4DB2-BD59-A6C34878D82A}">
                    <a16:rowId xmlns:a16="http://schemas.microsoft.com/office/drawing/2014/main" val="440654839"/>
                  </a:ext>
                </a:extLst>
              </a:tr>
              <a:tr h="476095">
                <a:tc>
                  <a:txBody>
                    <a:bodyPr/>
                    <a:lstStyle/>
                    <a:p>
                      <a:r>
                        <a:rPr lang="en-IN" sz="1200" dirty="0"/>
                        <a:t>Insertion sort</a:t>
                      </a:r>
                    </a:p>
                  </a:txBody>
                  <a:tcPr/>
                </a:tc>
                <a:tc>
                  <a:txBody>
                    <a:bodyPr/>
                    <a:lstStyle/>
                    <a:p>
                      <a:r>
                        <a:rPr lang="en-IN" sz="1200" dirty="0"/>
                        <a:t>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mn-lt"/>
                          <a:ea typeface="+mn-ea"/>
                          <a:cs typeface="+mn-cs"/>
                        </a:rPr>
                        <a:t>O(n</a:t>
                      </a:r>
                      <a:r>
                        <a:rPr lang="en-IN" sz="1200" kern="1200" baseline="30000" dirty="0">
                          <a:solidFill>
                            <a:schemeClr val="dk1"/>
                          </a:solidFill>
                          <a:effectLst/>
                          <a:latin typeface="+mn-lt"/>
                          <a:ea typeface="+mn-ea"/>
                          <a:cs typeface="+mn-cs"/>
                        </a:rPr>
                        <a:t>2</a:t>
                      </a:r>
                      <a:r>
                        <a:rPr lang="en-IN" sz="1200" kern="1200" dirty="0">
                          <a:solidFill>
                            <a:schemeClr val="dk1"/>
                          </a:solidFill>
                          <a:effectLst/>
                          <a:latin typeface="+mn-lt"/>
                          <a:ea typeface="+mn-ea"/>
                          <a:cs typeface="+mn-cs"/>
                        </a:rPr>
                        <a:t>)</a:t>
                      </a:r>
                    </a:p>
                    <a:p>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mn-lt"/>
                          <a:ea typeface="+mn-ea"/>
                          <a:cs typeface="+mn-cs"/>
                        </a:rPr>
                        <a:t>O(n</a:t>
                      </a:r>
                      <a:r>
                        <a:rPr lang="en-IN" sz="1200" kern="1200" baseline="30000" dirty="0">
                          <a:solidFill>
                            <a:schemeClr val="dk1"/>
                          </a:solidFill>
                          <a:effectLst/>
                          <a:latin typeface="+mn-lt"/>
                          <a:ea typeface="+mn-ea"/>
                          <a:cs typeface="+mn-cs"/>
                        </a:rPr>
                        <a:t>2</a:t>
                      </a:r>
                      <a:r>
                        <a:rPr lang="en-IN" sz="1200" kern="1200" dirty="0">
                          <a:solidFill>
                            <a:schemeClr val="dk1"/>
                          </a:solidFill>
                          <a:effectLst/>
                          <a:latin typeface="+mn-lt"/>
                          <a:ea typeface="+mn-ea"/>
                          <a:cs typeface="+mn-cs"/>
                        </a:rPr>
                        <a:t>)</a:t>
                      </a:r>
                    </a:p>
                    <a:p>
                      <a:endParaRPr lang="en-IN" sz="1200" dirty="0"/>
                    </a:p>
                  </a:txBody>
                  <a:tcPr/>
                </a:tc>
                <a:tc>
                  <a:txBody>
                    <a:bodyPr/>
                    <a:lstStyle/>
                    <a:p>
                      <a:r>
                        <a:rPr lang="en-IN" sz="1200" dirty="0"/>
                        <a:t>O(1)</a:t>
                      </a:r>
                    </a:p>
                  </a:txBody>
                  <a:tcPr/>
                </a:tc>
                <a:extLst>
                  <a:ext uri="{0D108BD9-81ED-4DB2-BD59-A6C34878D82A}">
                    <a16:rowId xmlns:a16="http://schemas.microsoft.com/office/drawing/2014/main" val="2890926342"/>
                  </a:ext>
                </a:extLst>
              </a:tr>
            </a:tbl>
          </a:graphicData>
        </a:graphic>
      </p:graphicFrame>
    </p:spTree>
    <p:extLst>
      <p:ext uri="{BB962C8B-B14F-4D97-AF65-F5344CB8AC3E}">
        <p14:creationId xmlns:p14="http://schemas.microsoft.com/office/powerpoint/2010/main" val="349067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25C8-9EEA-AE14-33FC-BD58E38D6A9B}"/>
              </a:ext>
            </a:extLst>
          </p:cNvPr>
          <p:cNvSpPr>
            <a:spLocks noGrp="1"/>
          </p:cNvSpPr>
          <p:nvPr>
            <p:ph type="title"/>
          </p:nvPr>
        </p:nvSpPr>
        <p:spPr/>
        <p:txBody>
          <a:bodyPr/>
          <a:lstStyle/>
          <a:p>
            <a:r>
              <a:rPr lang="en-IN" dirty="0"/>
              <a:t>Merge Sort</a:t>
            </a:r>
          </a:p>
        </p:txBody>
      </p:sp>
      <p:sp>
        <p:nvSpPr>
          <p:cNvPr id="3" name="Content Placeholder 2">
            <a:extLst>
              <a:ext uri="{FF2B5EF4-FFF2-40B4-BE49-F238E27FC236}">
                <a16:creationId xmlns:a16="http://schemas.microsoft.com/office/drawing/2014/main" id="{AEE789B9-63AD-858B-A9E8-A3A8CCAB3C6E}"/>
              </a:ext>
            </a:extLst>
          </p:cNvPr>
          <p:cNvSpPr>
            <a:spLocks noGrp="1"/>
          </p:cNvSpPr>
          <p:nvPr>
            <p:ph idx="1"/>
          </p:nvPr>
        </p:nvSpPr>
        <p:spPr>
          <a:xfrm>
            <a:off x="417546" y="2230274"/>
            <a:ext cx="6487108" cy="3937259"/>
          </a:xfrm>
        </p:spPr>
        <p:txBody>
          <a:bodyPr>
            <a:normAutofit/>
          </a:bodyPr>
          <a:lstStyle/>
          <a:p>
            <a:pPr algn="just"/>
            <a:r>
              <a:rPr lang="en-US" sz="1600" i="0" dirty="0">
                <a:solidFill>
                  <a:schemeClr val="tx1"/>
                </a:solidFill>
                <a:effectLst/>
                <a:latin typeface="+mj-lt"/>
              </a:rPr>
              <a:t>The Merge Sort algorithm is a sorting algorithm that is based on the Divide and Conquer paradigm. In this algorithm, the array is initially divided into two equal halves and then they are combined in a sorted manner.</a:t>
            </a:r>
          </a:p>
          <a:p>
            <a:pPr algn="just"/>
            <a:r>
              <a:rPr lang="en-US" sz="1600" dirty="0">
                <a:solidFill>
                  <a:schemeClr val="tx1"/>
                </a:solidFill>
                <a:latin typeface="+mj-lt"/>
              </a:rPr>
              <a:t>Better to use when :</a:t>
            </a:r>
          </a:p>
          <a:p>
            <a:pPr lvl="1">
              <a:buFont typeface="Century Gothic" panose="020B0502020202020204" pitchFamily="34" charset="0"/>
              <a:buChar char="►"/>
            </a:pPr>
            <a:r>
              <a:rPr lang="en-US" sz="1400" dirty="0">
                <a:solidFill>
                  <a:srgbClr val="292929"/>
                </a:solidFill>
                <a:latin typeface="source-serif-pro"/>
              </a:rPr>
              <a:t>T</a:t>
            </a:r>
            <a:r>
              <a:rPr lang="en-US" sz="1400" b="0" i="0" dirty="0">
                <a:solidFill>
                  <a:srgbClr val="292929"/>
                </a:solidFill>
                <a:effectLst/>
                <a:latin typeface="source-serif-pro"/>
              </a:rPr>
              <a:t>he dataset to be sorted is large (also useful in Linked List sorting).</a:t>
            </a:r>
          </a:p>
          <a:p>
            <a:pPr lvl="1">
              <a:buFont typeface="Century Gothic" panose="020B0502020202020204" pitchFamily="34" charset="0"/>
              <a:buChar char="►"/>
            </a:pPr>
            <a:r>
              <a:rPr lang="en-US" sz="1400" b="0" i="0" dirty="0">
                <a:solidFill>
                  <a:srgbClr val="292929"/>
                </a:solidFill>
                <a:effectLst/>
                <a:latin typeface="source-serif-pro"/>
              </a:rPr>
              <a:t>We need a faster algorithm (time is a major constraint).</a:t>
            </a:r>
          </a:p>
          <a:p>
            <a:pPr lvl="1">
              <a:buFont typeface="Century Gothic" panose="020B0502020202020204" pitchFamily="34" charset="0"/>
              <a:buChar char="►"/>
            </a:pPr>
            <a:r>
              <a:rPr lang="en-US" sz="1400" dirty="0">
                <a:solidFill>
                  <a:srgbClr val="292929"/>
                </a:solidFill>
                <a:latin typeface="source-serif-pro"/>
              </a:rPr>
              <a:t>M</a:t>
            </a:r>
            <a:r>
              <a:rPr lang="en-US" sz="1400" b="0" i="0" dirty="0">
                <a:solidFill>
                  <a:srgbClr val="292929"/>
                </a:solidFill>
                <a:effectLst/>
                <a:latin typeface="source-serif-pro"/>
              </a:rPr>
              <a:t>emory overhead is not a big issue.</a:t>
            </a:r>
          </a:p>
          <a:p>
            <a:pPr lvl="1">
              <a:buFont typeface="Century Gothic" panose="020B0502020202020204" pitchFamily="34" charset="0"/>
              <a:buChar char="►"/>
            </a:pPr>
            <a:r>
              <a:rPr lang="en-US" sz="1400" b="0" i="0" dirty="0">
                <a:solidFill>
                  <a:srgbClr val="292929"/>
                </a:solidFill>
                <a:effectLst/>
                <a:latin typeface="source-serif-pro"/>
              </a:rPr>
              <a:t>Stability of data is needed with faster implementation.</a:t>
            </a:r>
          </a:p>
          <a:p>
            <a:pPr lvl="1">
              <a:buFont typeface="Century Gothic" panose="020B0502020202020204" pitchFamily="34" charset="0"/>
              <a:buChar char="►"/>
            </a:pPr>
            <a:r>
              <a:rPr lang="en-US" sz="1400" dirty="0">
                <a:solidFill>
                  <a:srgbClr val="292929"/>
                </a:solidFill>
                <a:latin typeface="source-serif-pro"/>
              </a:rPr>
              <a:t>E</a:t>
            </a:r>
            <a:r>
              <a:rPr lang="en-US" sz="1400" b="0" i="0" dirty="0">
                <a:solidFill>
                  <a:srgbClr val="292929"/>
                </a:solidFill>
                <a:effectLst/>
                <a:latin typeface="source-serif-pro"/>
              </a:rPr>
              <a:t>xternal Sorting method with the poor locality of reference is not an issue.</a:t>
            </a:r>
          </a:p>
          <a:p>
            <a:pPr lvl="1" algn="just"/>
            <a:endParaRPr lang="en-IN" sz="1400" dirty="0">
              <a:solidFill>
                <a:schemeClr val="tx1"/>
              </a:solidFill>
              <a:latin typeface="+mj-lt"/>
            </a:endParaRPr>
          </a:p>
        </p:txBody>
      </p:sp>
      <p:pic>
        <p:nvPicPr>
          <p:cNvPr id="4" name="Figure 1 2022-12-01 02-40-46">
            <a:hlinkClick r:id="" action="ppaction://media"/>
            <a:extLst>
              <a:ext uri="{FF2B5EF4-FFF2-40B4-BE49-F238E27FC236}">
                <a16:creationId xmlns:a16="http://schemas.microsoft.com/office/drawing/2014/main" id="{657569D5-9ACD-227C-EA5F-756624BE6D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57703" y="2364758"/>
            <a:ext cx="4726386" cy="4017121"/>
          </a:xfrm>
          <a:prstGeom prst="rect">
            <a:avLst/>
          </a:prstGeom>
        </p:spPr>
      </p:pic>
      <p:graphicFrame>
        <p:nvGraphicFramePr>
          <p:cNvPr id="5" name="Table 5">
            <a:extLst>
              <a:ext uri="{FF2B5EF4-FFF2-40B4-BE49-F238E27FC236}">
                <a16:creationId xmlns:a16="http://schemas.microsoft.com/office/drawing/2014/main" id="{976AA9B8-4ECC-9D36-DCEB-7AD0C7D8BBE2}"/>
              </a:ext>
            </a:extLst>
          </p:cNvPr>
          <p:cNvGraphicFramePr>
            <a:graphicFrameLocks noGrp="1"/>
          </p:cNvGraphicFramePr>
          <p:nvPr>
            <p:extLst>
              <p:ext uri="{D42A27DB-BD31-4B8C-83A1-F6EECF244321}">
                <p14:modId xmlns:p14="http://schemas.microsoft.com/office/powerpoint/2010/main" val="1514723633"/>
              </p:ext>
            </p:extLst>
          </p:nvPr>
        </p:nvGraphicFramePr>
        <p:xfrm>
          <a:off x="417545" y="5511044"/>
          <a:ext cx="5118115" cy="1207615"/>
        </p:xfrm>
        <a:graphic>
          <a:graphicData uri="http://schemas.openxmlformats.org/drawingml/2006/table">
            <a:tbl>
              <a:tblPr firstRow="1" bandRow="1">
                <a:tableStyleId>{5C22544A-7EE6-4342-B048-85BDC9FD1C3A}</a:tableStyleId>
              </a:tblPr>
              <a:tblGrid>
                <a:gridCol w="1023623">
                  <a:extLst>
                    <a:ext uri="{9D8B030D-6E8A-4147-A177-3AD203B41FA5}">
                      <a16:colId xmlns:a16="http://schemas.microsoft.com/office/drawing/2014/main" val="2104260041"/>
                    </a:ext>
                  </a:extLst>
                </a:gridCol>
                <a:gridCol w="1023623">
                  <a:extLst>
                    <a:ext uri="{9D8B030D-6E8A-4147-A177-3AD203B41FA5}">
                      <a16:colId xmlns:a16="http://schemas.microsoft.com/office/drawing/2014/main" val="194617796"/>
                    </a:ext>
                  </a:extLst>
                </a:gridCol>
                <a:gridCol w="1023623">
                  <a:extLst>
                    <a:ext uri="{9D8B030D-6E8A-4147-A177-3AD203B41FA5}">
                      <a16:colId xmlns:a16="http://schemas.microsoft.com/office/drawing/2014/main" val="4027047155"/>
                    </a:ext>
                  </a:extLst>
                </a:gridCol>
                <a:gridCol w="1023623">
                  <a:extLst>
                    <a:ext uri="{9D8B030D-6E8A-4147-A177-3AD203B41FA5}">
                      <a16:colId xmlns:a16="http://schemas.microsoft.com/office/drawing/2014/main" val="3247289694"/>
                    </a:ext>
                  </a:extLst>
                </a:gridCol>
                <a:gridCol w="1023623">
                  <a:extLst>
                    <a:ext uri="{9D8B030D-6E8A-4147-A177-3AD203B41FA5}">
                      <a16:colId xmlns:a16="http://schemas.microsoft.com/office/drawing/2014/main" val="488951483"/>
                    </a:ext>
                  </a:extLst>
                </a:gridCol>
              </a:tblGrid>
              <a:tr h="476095">
                <a:tc>
                  <a:txBody>
                    <a:bodyPr/>
                    <a:lstStyle/>
                    <a:p>
                      <a:endParaRPr lang="en-IN" sz="1050" dirty="0"/>
                    </a:p>
                  </a:txBody>
                  <a:tcPr/>
                </a:tc>
                <a:tc>
                  <a:txBody>
                    <a:bodyPr/>
                    <a:lstStyle/>
                    <a:p>
                      <a:r>
                        <a:rPr lang="en-IN" sz="1050" dirty="0"/>
                        <a:t>Time complexity</a:t>
                      </a:r>
                    </a:p>
                    <a:p>
                      <a:r>
                        <a:rPr lang="en-IN" sz="1050" dirty="0"/>
                        <a:t>Best Case</a:t>
                      </a:r>
                    </a:p>
                  </a:txBody>
                  <a:tcPr/>
                </a:tc>
                <a:tc>
                  <a:txBody>
                    <a:bodyPr/>
                    <a:lstStyle/>
                    <a:p>
                      <a:r>
                        <a:rPr lang="en-IN" sz="1050" dirty="0"/>
                        <a:t>Time complexity</a:t>
                      </a:r>
                    </a:p>
                    <a:p>
                      <a:r>
                        <a:rPr lang="en-IN" sz="1050" dirty="0"/>
                        <a:t>Average Case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050" dirty="0"/>
                        <a:t>Time complexity</a:t>
                      </a:r>
                    </a:p>
                    <a:p>
                      <a:r>
                        <a:rPr lang="en-IN" sz="1050" dirty="0"/>
                        <a:t>Worst Case</a:t>
                      </a:r>
                    </a:p>
                  </a:txBody>
                  <a:tcPr/>
                </a:tc>
                <a:tc>
                  <a:txBody>
                    <a:bodyPr/>
                    <a:lstStyle/>
                    <a:p>
                      <a:r>
                        <a:rPr lang="en-IN" sz="1050" dirty="0"/>
                        <a:t>Space complexity</a:t>
                      </a:r>
                    </a:p>
                  </a:txBody>
                  <a:tcPr/>
                </a:tc>
                <a:extLst>
                  <a:ext uri="{0D108BD9-81ED-4DB2-BD59-A6C34878D82A}">
                    <a16:rowId xmlns:a16="http://schemas.microsoft.com/office/drawing/2014/main" val="440654839"/>
                  </a:ext>
                </a:extLst>
              </a:tr>
              <a:tr h="476095">
                <a:tc>
                  <a:txBody>
                    <a:bodyPr/>
                    <a:lstStyle/>
                    <a:p>
                      <a:r>
                        <a:rPr lang="en-IN" sz="1200" dirty="0"/>
                        <a:t>Merge sort</a:t>
                      </a:r>
                    </a:p>
                  </a:txBody>
                  <a:tcPr/>
                </a:tc>
                <a:tc>
                  <a:txBody>
                    <a:bodyPr/>
                    <a:lstStyle/>
                    <a:p>
                      <a:r>
                        <a:rPr lang="en-IN" sz="1200" dirty="0"/>
                        <a:t>O(</a:t>
                      </a:r>
                      <a:r>
                        <a:rPr lang="en-IN" sz="1200" dirty="0" err="1"/>
                        <a:t>nlogn</a:t>
                      </a:r>
                      <a:r>
                        <a:rPr lang="en-IN" sz="1200" dirty="0"/>
                        <a:t>)</a:t>
                      </a:r>
                    </a:p>
                  </a:txBody>
                  <a:tcPr/>
                </a:tc>
                <a:tc>
                  <a:txBody>
                    <a:bodyPr/>
                    <a:lstStyle/>
                    <a:p>
                      <a:r>
                        <a:rPr lang="en-IN" sz="1200" dirty="0"/>
                        <a:t>O(</a:t>
                      </a:r>
                      <a:r>
                        <a:rPr lang="en-IN" sz="1200" dirty="0" err="1"/>
                        <a:t>nlogn</a:t>
                      </a:r>
                      <a:r>
                        <a:rPr lang="en-IN" sz="1200" dirty="0"/>
                        <a:t>)</a:t>
                      </a:r>
                    </a:p>
                    <a:p>
                      <a:endParaRPr lang="en-IN" sz="1200" dirty="0"/>
                    </a:p>
                  </a:txBody>
                  <a:tcPr/>
                </a:tc>
                <a:tc>
                  <a:txBody>
                    <a:bodyPr/>
                    <a:lstStyle/>
                    <a:p>
                      <a:r>
                        <a:rPr lang="en-IN" sz="1200" dirty="0"/>
                        <a:t>O(</a:t>
                      </a:r>
                      <a:r>
                        <a:rPr lang="en-IN" sz="1200" dirty="0" err="1"/>
                        <a:t>nlogn</a:t>
                      </a:r>
                      <a:r>
                        <a:rPr lang="en-IN" sz="1200" dirty="0"/>
                        <a:t>)</a:t>
                      </a:r>
                    </a:p>
                    <a:p>
                      <a:endParaRPr lang="en-IN" sz="1200" dirty="0"/>
                    </a:p>
                  </a:txBody>
                  <a:tcPr/>
                </a:tc>
                <a:tc>
                  <a:txBody>
                    <a:bodyPr/>
                    <a:lstStyle/>
                    <a:p>
                      <a:r>
                        <a:rPr lang="en-IN" sz="1200" dirty="0"/>
                        <a:t>O(n)</a:t>
                      </a:r>
                    </a:p>
                  </a:txBody>
                  <a:tcPr/>
                </a:tc>
                <a:extLst>
                  <a:ext uri="{0D108BD9-81ED-4DB2-BD59-A6C34878D82A}">
                    <a16:rowId xmlns:a16="http://schemas.microsoft.com/office/drawing/2014/main" val="2890926342"/>
                  </a:ext>
                </a:extLst>
              </a:tr>
            </a:tbl>
          </a:graphicData>
        </a:graphic>
      </p:graphicFrame>
    </p:spTree>
    <p:extLst>
      <p:ext uri="{BB962C8B-B14F-4D97-AF65-F5344CB8AC3E}">
        <p14:creationId xmlns:p14="http://schemas.microsoft.com/office/powerpoint/2010/main" val="4134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25C8-9EEA-AE14-33FC-BD58E38D6A9B}"/>
              </a:ext>
            </a:extLst>
          </p:cNvPr>
          <p:cNvSpPr>
            <a:spLocks noGrp="1"/>
          </p:cNvSpPr>
          <p:nvPr>
            <p:ph type="title"/>
          </p:nvPr>
        </p:nvSpPr>
        <p:spPr/>
        <p:txBody>
          <a:bodyPr/>
          <a:lstStyle/>
          <a:p>
            <a:r>
              <a:rPr lang="en-IN" dirty="0"/>
              <a:t>Quick Sort</a:t>
            </a:r>
          </a:p>
        </p:txBody>
      </p:sp>
      <p:sp>
        <p:nvSpPr>
          <p:cNvPr id="3" name="Content Placeholder 2">
            <a:extLst>
              <a:ext uri="{FF2B5EF4-FFF2-40B4-BE49-F238E27FC236}">
                <a16:creationId xmlns:a16="http://schemas.microsoft.com/office/drawing/2014/main" id="{AEE789B9-63AD-858B-A9E8-A3A8CCAB3C6E}"/>
              </a:ext>
            </a:extLst>
          </p:cNvPr>
          <p:cNvSpPr>
            <a:spLocks noGrp="1"/>
          </p:cNvSpPr>
          <p:nvPr>
            <p:ph idx="1"/>
          </p:nvPr>
        </p:nvSpPr>
        <p:spPr>
          <a:xfrm>
            <a:off x="417545" y="2178197"/>
            <a:ext cx="6876390" cy="4282459"/>
          </a:xfrm>
        </p:spPr>
        <p:txBody>
          <a:bodyPr>
            <a:normAutofit/>
          </a:bodyPr>
          <a:lstStyle/>
          <a:p>
            <a:r>
              <a:rPr lang="en-US" sz="1600" b="0" i="0" dirty="0">
                <a:solidFill>
                  <a:schemeClr val="tx1"/>
                </a:solidFill>
                <a:effectLst/>
                <a:latin typeface="+mj-lt"/>
              </a:rPr>
              <a:t>Quicksort is a </a:t>
            </a:r>
            <a:r>
              <a:rPr lang="en-US" sz="1600" b="0" i="0" strike="noStrike" dirty="0">
                <a:solidFill>
                  <a:schemeClr val="tx1"/>
                </a:solidFill>
                <a:effectLst/>
                <a:latin typeface="+mj-lt"/>
              </a:rPr>
              <a:t>divide-and-conquer algorithm</a:t>
            </a:r>
            <a:r>
              <a:rPr lang="en-US" sz="1600" b="0" i="0" dirty="0">
                <a:solidFill>
                  <a:schemeClr val="tx1"/>
                </a:solidFill>
                <a:effectLst/>
                <a:latin typeface="+mj-lt"/>
              </a:rPr>
              <a:t>. It works by selecting a 'pivot' element from the array and partitioning the other elements into two sub-arrays, according to whether they are less than or greater than the pivot.</a:t>
            </a:r>
          </a:p>
          <a:p>
            <a:r>
              <a:rPr lang="en-US" sz="1600" dirty="0">
                <a:solidFill>
                  <a:schemeClr val="tx1"/>
                </a:solidFill>
                <a:latin typeface="+mj-lt"/>
              </a:rPr>
              <a:t>Better to use when :</a:t>
            </a:r>
          </a:p>
          <a:p>
            <a:pPr lvl="1">
              <a:buFont typeface="Century Gothic" panose="020B0502020202020204" pitchFamily="34" charset="0"/>
              <a:buChar char="►"/>
            </a:pPr>
            <a:r>
              <a:rPr lang="en-US" sz="1400" dirty="0">
                <a:solidFill>
                  <a:srgbClr val="292929"/>
                </a:solidFill>
              </a:rPr>
              <a:t>W</a:t>
            </a:r>
            <a:r>
              <a:rPr lang="en-US" sz="1400" b="0" i="0" dirty="0">
                <a:solidFill>
                  <a:srgbClr val="292929"/>
                </a:solidFill>
                <a:effectLst/>
              </a:rPr>
              <a:t>e need a faster sorting algorithm with a good locality of reference.</a:t>
            </a:r>
          </a:p>
          <a:p>
            <a:pPr lvl="1">
              <a:buFont typeface="Century Gothic" panose="020B0502020202020204" pitchFamily="34" charset="0"/>
              <a:buChar char="►"/>
            </a:pPr>
            <a:r>
              <a:rPr lang="en-US" sz="1400" b="0" i="0" dirty="0">
                <a:solidFill>
                  <a:srgbClr val="292929"/>
                </a:solidFill>
                <a:effectLst/>
              </a:rPr>
              <a:t>Internal sorting method is preferred.</a:t>
            </a:r>
          </a:p>
          <a:p>
            <a:pPr lvl="1">
              <a:buFont typeface="Century Gothic" panose="020B0502020202020204" pitchFamily="34" charset="0"/>
              <a:buChar char="►"/>
            </a:pPr>
            <a:r>
              <a:rPr lang="en-US" sz="1400" dirty="0">
                <a:solidFill>
                  <a:srgbClr val="292929"/>
                </a:solidFill>
              </a:rPr>
              <a:t>E</a:t>
            </a:r>
            <a:r>
              <a:rPr lang="en-US" sz="1400" b="0" i="0" dirty="0">
                <a:solidFill>
                  <a:srgbClr val="292929"/>
                </a:solidFill>
                <a:effectLst/>
              </a:rPr>
              <a:t>xtra memory is a constraint.</a:t>
            </a:r>
          </a:p>
          <a:p>
            <a:pPr lvl="1">
              <a:buFont typeface="Century Gothic" panose="020B0502020202020204" pitchFamily="34" charset="0"/>
              <a:buChar char="►"/>
            </a:pPr>
            <a:r>
              <a:rPr lang="en-US" sz="1400" dirty="0">
                <a:solidFill>
                  <a:srgbClr val="292929"/>
                </a:solidFill>
              </a:rPr>
              <a:t>T</a:t>
            </a:r>
            <a:r>
              <a:rPr lang="en-US" sz="1400" b="0" i="0" dirty="0">
                <a:solidFill>
                  <a:srgbClr val="292929"/>
                </a:solidFill>
                <a:effectLst/>
              </a:rPr>
              <a:t>he dataset size is not very big.</a:t>
            </a:r>
          </a:p>
          <a:p>
            <a:pPr lvl="1">
              <a:buFont typeface="Century Gothic" panose="020B0502020202020204" pitchFamily="34" charset="0"/>
              <a:buChar char="►"/>
            </a:pPr>
            <a:r>
              <a:rPr lang="en-US" sz="1400" dirty="0">
                <a:solidFill>
                  <a:srgbClr val="292929"/>
                </a:solidFill>
              </a:rPr>
              <a:t>S</a:t>
            </a:r>
            <a:r>
              <a:rPr lang="en-US" sz="1400" b="0" i="0" dirty="0">
                <a:solidFill>
                  <a:srgbClr val="292929"/>
                </a:solidFill>
                <a:effectLst/>
              </a:rPr>
              <a:t>tability is not an issue (relative order is not important).</a:t>
            </a:r>
          </a:p>
          <a:p>
            <a:pPr lvl="1"/>
            <a:endParaRPr lang="en-US" sz="1400" dirty="0">
              <a:solidFill>
                <a:schemeClr val="tx1"/>
              </a:solidFill>
              <a:latin typeface="+mj-lt"/>
            </a:endParaRPr>
          </a:p>
          <a:p>
            <a:pPr lvl="1"/>
            <a:endParaRPr lang="en-IN" sz="1400" dirty="0">
              <a:solidFill>
                <a:schemeClr val="tx1"/>
              </a:solidFill>
              <a:latin typeface="+mj-lt"/>
            </a:endParaRPr>
          </a:p>
        </p:txBody>
      </p:sp>
      <p:pic>
        <p:nvPicPr>
          <p:cNvPr id="4" name="Figure 1 2022-12-01 03-13-11">
            <a:hlinkClick r:id="" action="ppaction://media"/>
            <a:extLst>
              <a:ext uri="{FF2B5EF4-FFF2-40B4-BE49-F238E27FC236}">
                <a16:creationId xmlns:a16="http://schemas.microsoft.com/office/drawing/2014/main" id="{CDD15323-85F0-4C27-511E-F33CD371A5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76977" y="2246944"/>
            <a:ext cx="4795283" cy="4075679"/>
          </a:xfrm>
          <a:prstGeom prst="rect">
            <a:avLst/>
          </a:prstGeom>
        </p:spPr>
      </p:pic>
      <p:graphicFrame>
        <p:nvGraphicFramePr>
          <p:cNvPr id="5" name="Table 5">
            <a:extLst>
              <a:ext uri="{FF2B5EF4-FFF2-40B4-BE49-F238E27FC236}">
                <a16:creationId xmlns:a16="http://schemas.microsoft.com/office/drawing/2014/main" id="{9782E69A-84EE-1A94-ABED-478975FCA95A}"/>
              </a:ext>
            </a:extLst>
          </p:cNvPr>
          <p:cNvGraphicFramePr>
            <a:graphicFrameLocks noGrp="1"/>
          </p:cNvGraphicFramePr>
          <p:nvPr>
            <p:extLst>
              <p:ext uri="{D42A27DB-BD31-4B8C-83A1-F6EECF244321}">
                <p14:modId xmlns:p14="http://schemas.microsoft.com/office/powerpoint/2010/main" val="3216988405"/>
              </p:ext>
            </p:extLst>
          </p:nvPr>
        </p:nvGraphicFramePr>
        <p:xfrm>
          <a:off x="417545" y="5553574"/>
          <a:ext cx="5118115" cy="1207615"/>
        </p:xfrm>
        <a:graphic>
          <a:graphicData uri="http://schemas.openxmlformats.org/drawingml/2006/table">
            <a:tbl>
              <a:tblPr firstRow="1" bandRow="1">
                <a:tableStyleId>{5C22544A-7EE6-4342-B048-85BDC9FD1C3A}</a:tableStyleId>
              </a:tblPr>
              <a:tblGrid>
                <a:gridCol w="1023623">
                  <a:extLst>
                    <a:ext uri="{9D8B030D-6E8A-4147-A177-3AD203B41FA5}">
                      <a16:colId xmlns:a16="http://schemas.microsoft.com/office/drawing/2014/main" val="2104260041"/>
                    </a:ext>
                  </a:extLst>
                </a:gridCol>
                <a:gridCol w="1023623">
                  <a:extLst>
                    <a:ext uri="{9D8B030D-6E8A-4147-A177-3AD203B41FA5}">
                      <a16:colId xmlns:a16="http://schemas.microsoft.com/office/drawing/2014/main" val="194617796"/>
                    </a:ext>
                  </a:extLst>
                </a:gridCol>
                <a:gridCol w="1023623">
                  <a:extLst>
                    <a:ext uri="{9D8B030D-6E8A-4147-A177-3AD203B41FA5}">
                      <a16:colId xmlns:a16="http://schemas.microsoft.com/office/drawing/2014/main" val="4027047155"/>
                    </a:ext>
                  </a:extLst>
                </a:gridCol>
                <a:gridCol w="1023623">
                  <a:extLst>
                    <a:ext uri="{9D8B030D-6E8A-4147-A177-3AD203B41FA5}">
                      <a16:colId xmlns:a16="http://schemas.microsoft.com/office/drawing/2014/main" val="3247289694"/>
                    </a:ext>
                  </a:extLst>
                </a:gridCol>
                <a:gridCol w="1023623">
                  <a:extLst>
                    <a:ext uri="{9D8B030D-6E8A-4147-A177-3AD203B41FA5}">
                      <a16:colId xmlns:a16="http://schemas.microsoft.com/office/drawing/2014/main" val="488951483"/>
                    </a:ext>
                  </a:extLst>
                </a:gridCol>
              </a:tblGrid>
              <a:tr h="476095">
                <a:tc>
                  <a:txBody>
                    <a:bodyPr/>
                    <a:lstStyle/>
                    <a:p>
                      <a:endParaRPr lang="en-IN" sz="1050" dirty="0"/>
                    </a:p>
                  </a:txBody>
                  <a:tcPr/>
                </a:tc>
                <a:tc>
                  <a:txBody>
                    <a:bodyPr/>
                    <a:lstStyle/>
                    <a:p>
                      <a:r>
                        <a:rPr lang="en-IN" sz="1050" dirty="0"/>
                        <a:t>Time complexity</a:t>
                      </a:r>
                    </a:p>
                    <a:p>
                      <a:r>
                        <a:rPr lang="en-IN" sz="1050" dirty="0"/>
                        <a:t>Best Case</a:t>
                      </a:r>
                    </a:p>
                  </a:txBody>
                  <a:tcPr/>
                </a:tc>
                <a:tc>
                  <a:txBody>
                    <a:bodyPr/>
                    <a:lstStyle/>
                    <a:p>
                      <a:r>
                        <a:rPr lang="en-IN" sz="1050" dirty="0"/>
                        <a:t>Time complexity</a:t>
                      </a:r>
                    </a:p>
                    <a:p>
                      <a:r>
                        <a:rPr lang="en-IN" sz="1050" dirty="0"/>
                        <a:t>Average Case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050" dirty="0"/>
                        <a:t>Time complexity</a:t>
                      </a:r>
                    </a:p>
                    <a:p>
                      <a:r>
                        <a:rPr lang="en-IN" sz="1050" dirty="0"/>
                        <a:t>Worst Case</a:t>
                      </a:r>
                    </a:p>
                  </a:txBody>
                  <a:tcPr/>
                </a:tc>
                <a:tc>
                  <a:txBody>
                    <a:bodyPr/>
                    <a:lstStyle/>
                    <a:p>
                      <a:r>
                        <a:rPr lang="en-IN" sz="1050" dirty="0"/>
                        <a:t>Space complexity</a:t>
                      </a:r>
                    </a:p>
                  </a:txBody>
                  <a:tcPr/>
                </a:tc>
                <a:extLst>
                  <a:ext uri="{0D108BD9-81ED-4DB2-BD59-A6C34878D82A}">
                    <a16:rowId xmlns:a16="http://schemas.microsoft.com/office/drawing/2014/main" val="440654839"/>
                  </a:ext>
                </a:extLst>
              </a:tr>
              <a:tr h="476095">
                <a:tc>
                  <a:txBody>
                    <a:bodyPr/>
                    <a:lstStyle/>
                    <a:p>
                      <a:r>
                        <a:rPr lang="en-IN" sz="1200" dirty="0"/>
                        <a:t>Quick sort</a:t>
                      </a:r>
                    </a:p>
                  </a:txBody>
                  <a:tcPr/>
                </a:tc>
                <a:tc>
                  <a:txBody>
                    <a:bodyPr/>
                    <a:lstStyle/>
                    <a:p>
                      <a:r>
                        <a:rPr lang="en-IN" sz="1200" dirty="0">
                          <a:latin typeface="Century Gothic" panose="020B0502020202020204" pitchFamily="34" charset="0"/>
                        </a:rPr>
                        <a:t>Ω</a:t>
                      </a:r>
                      <a:r>
                        <a:rPr lang="en-IN" sz="1200" dirty="0"/>
                        <a:t>(</a:t>
                      </a:r>
                      <a:r>
                        <a:rPr lang="en-IN" sz="1200" dirty="0" err="1"/>
                        <a:t>nlogn</a:t>
                      </a:r>
                      <a:r>
                        <a:rPr lang="en-IN" sz="1200" dirty="0"/>
                        <a:t>)</a:t>
                      </a:r>
                    </a:p>
                  </a:txBody>
                  <a:tcPr/>
                </a:tc>
                <a:tc>
                  <a:txBody>
                    <a:bodyPr/>
                    <a:lstStyle/>
                    <a:p>
                      <a:r>
                        <a:rPr lang="en-IN" sz="1200" dirty="0">
                          <a:latin typeface="Century Gothic" panose="020B0502020202020204" pitchFamily="34" charset="0"/>
                        </a:rPr>
                        <a:t>θ</a:t>
                      </a:r>
                      <a:r>
                        <a:rPr lang="en-IN" sz="1200" dirty="0"/>
                        <a:t>(</a:t>
                      </a:r>
                      <a:r>
                        <a:rPr lang="en-IN" sz="1200" dirty="0" err="1"/>
                        <a:t>nlogn</a:t>
                      </a:r>
                      <a:r>
                        <a:rPr lang="en-IN" sz="1200" dirty="0"/>
                        <a:t>)</a:t>
                      </a:r>
                    </a:p>
                    <a:p>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mn-lt"/>
                          <a:ea typeface="+mn-ea"/>
                          <a:cs typeface="+mn-cs"/>
                        </a:rPr>
                        <a:t>O(n</a:t>
                      </a:r>
                      <a:r>
                        <a:rPr lang="en-IN" sz="1200" kern="1200" baseline="30000" dirty="0">
                          <a:solidFill>
                            <a:schemeClr val="dk1"/>
                          </a:solidFill>
                          <a:effectLst/>
                          <a:latin typeface="+mn-lt"/>
                          <a:ea typeface="+mn-ea"/>
                          <a:cs typeface="+mn-cs"/>
                        </a:rPr>
                        <a:t>2</a:t>
                      </a:r>
                      <a:r>
                        <a:rPr lang="en-IN" sz="1200" kern="1200" dirty="0">
                          <a:solidFill>
                            <a:schemeClr val="dk1"/>
                          </a:solidFill>
                          <a:effectLst/>
                          <a:latin typeface="+mn-lt"/>
                          <a:ea typeface="+mn-ea"/>
                          <a:cs typeface="+mn-cs"/>
                        </a:rPr>
                        <a:t>)</a:t>
                      </a:r>
                    </a:p>
                    <a:p>
                      <a:endParaRPr lang="en-IN" sz="1200" dirty="0"/>
                    </a:p>
                  </a:txBody>
                  <a:tcPr/>
                </a:tc>
                <a:tc>
                  <a:txBody>
                    <a:bodyPr/>
                    <a:lstStyle/>
                    <a:p>
                      <a:r>
                        <a:rPr lang="en-IN" sz="1200" dirty="0"/>
                        <a:t>O(</a:t>
                      </a:r>
                      <a:r>
                        <a:rPr lang="en-IN" sz="1200" dirty="0" err="1"/>
                        <a:t>logn</a:t>
                      </a:r>
                      <a:r>
                        <a:rPr lang="en-IN" sz="1200" dirty="0"/>
                        <a:t>)</a:t>
                      </a:r>
                    </a:p>
                  </a:txBody>
                  <a:tcPr/>
                </a:tc>
                <a:extLst>
                  <a:ext uri="{0D108BD9-81ED-4DB2-BD59-A6C34878D82A}">
                    <a16:rowId xmlns:a16="http://schemas.microsoft.com/office/drawing/2014/main" val="2890926342"/>
                  </a:ext>
                </a:extLst>
              </a:tr>
            </a:tbl>
          </a:graphicData>
        </a:graphic>
      </p:graphicFrame>
    </p:spTree>
    <p:extLst>
      <p:ext uri="{BB962C8B-B14F-4D97-AF65-F5344CB8AC3E}">
        <p14:creationId xmlns:p14="http://schemas.microsoft.com/office/powerpoint/2010/main" val="197701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25C8-9EEA-AE14-33FC-BD58E38D6A9B}"/>
              </a:ext>
            </a:extLst>
          </p:cNvPr>
          <p:cNvSpPr>
            <a:spLocks noGrp="1"/>
          </p:cNvSpPr>
          <p:nvPr>
            <p:ph type="title"/>
          </p:nvPr>
        </p:nvSpPr>
        <p:spPr/>
        <p:txBody>
          <a:bodyPr/>
          <a:lstStyle/>
          <a:p>
            <a:r>
              <a:rPr lang="en-IN" dirty="0"/>
              <a:t>Heap Sort</a:t>
            </a:r>
          </a:p>
        </p:txBody>
      </p:sp>
      <p:sp>
        <p:nvSpPr>
          <p:cNvPr id="3" name="Content Placeholder 2">
            <a:extLst>
              <a:ext uri="{FF2B5EF4-FFF2-40B4-BE49-F238E27FC236}">
                <a16:creationId xmlns:a16="http://schemas.microsoft.com/office/drawing/2014/main" id="{AEE789B9-63AD-858B-A9E8-A3A8CCAB3C6E}"/>
              </a:ext>
            </a:extLst>
          </p:cNvPr>
          <p:cNvSpPr>
            <a:spLocks noGrp="1"/>
          </p:cNvSpPr>
          <p:nvPr>
            <p:ph idx="1"/>
          </p:nvPr>
        </p:nvSpPr>
        <p:spPr>
          <a:xfrm>
            <a:off x="223284" y="2263258"/>
            <a:ext cx="6745036" cy="4371458"/>
          </a:xfrm>
        </p:spPr>
        <p:txBody>
          <a:bodyPr/>
          <a:lstStyle/>
          <a:p>
            <a:pPr algn="just"/>
            <a:r>
              <a:rPr lang="en-US" sz="1600" b="0" i="0" dirty="0">
                <a:solidFill>
                  <a:srgbClr val="333333"/>
                </a:solidFill>
                <a:effectLst/>
              </a:rPr>
              <a:t>Heapsort is the in-place sorting algorithm. The concept of heap sort is to eliminate the elements one by one from the heap part of the list, and then insert them into the sorted part of the list.</a:t>
            </a:r>
          </a:p>
          <a:p>
            <a:pPr algn="just"/>
            <a:r>
              <a:rPr lang="en-US" sz="1600" dirty="0">
                <a:solidFill>
                  <a:srgbClr val="333333"/>
                </a:solidFill>
              </a:rPr>
              <a:t>Better to use when :</a:t>
            </a:r>
          </a:p>
          <a:p>
            <a:pPr lvl="1">
              <a:buFont typeface="Century Gothic" panose="020B0502020202020204" pitchFamily="34" charset="0"/>
              <a:buChar char="►"/>
            </a:pPr>
            <a:r>
              <a:rPr lang="en-US" b="0" i="0" dirty="0">
                <a:solidFill>
                  <a:srgbClr val="292929"/>
                </a:solidFill>
                <a:effectLst/>
              </a:rPr>
              <a:t>We need extreme elements very fast.</a:t>
            </a:r>
          </a:p>
          <a:p>
            <a:pPr lvl="1">
              <a:buFont typeface="Century Gothic" panose="020B0502020202020204" pitchFamily="34" charset="0"/>
              <a:buChar char="►"/>
            </a:pPr>
            <a:r>
              <a:rPr lang="en-US" dirty="0">
                <a:solidFill>
                  <a:srgbClr val="292929"/>
                </a:solidFill>
              </a:rPr>
              <a:t>W</a:t>
            </a:r>
            <a:r>
              <a:rPr lang="en-US" b="0" i="0" dirty="0">
                <a:solidFill>
                  <a:srgbClr val="292929"/>
                </a:solidFill>
                <a:effectLst/>
              </a:rPr>
              <a:t>e need a partially sorted array (if execution stopped abruptly).</a:t>
            </a:r>
          </a:p>
          <a:p>
            <a:pPr lvl="1">
              <a:buFont typeface="Century Gothic" panose="020B0502020202020204" pitchFamily="34" charset="0"/>
              <a:buChar char="►"/>
            </a:pPr>
            <a:r>
              <a:rPr lang="en-US" b="0" i="0" dirty="0">
                <a:solidFill>
                  <a:srgbClr val="292929"/>
                </a:solidFill>
                <a:effectLst/>
              </a:rPr>
              <a:t>We need to avoid quicksort worst case.</a:t>
            </a:r>
          </a:p>
          <a:p>
            <a:pPr lvl="1">
              <a:buFont typeface="Century Gothic" panose="020B0502020202020204" pitchFamily="34" charset="0"/>
              <a:buChar char="►"/>
            </a:pPr>
            <a:r>
              <a:rPr lang="en-US" dirty="0">
                <a:solidFill>
                  <a:srgbClr val="292929"/>
                </a:solidFill>
              </a:rPr>
              <a:t>S</a:t>
            </a:r>
            <a:r>
              <a:rPr lang="en-US" b="0" i="0" dirty="0">
                <a:solidFill>
                  <a:srgbClr val="292929"/>
                </a:solidFill>
                <a:effectLst/>
              </a:rPr>
              <a:t>tability is not an issue (relative order is not important).</a:t>
            </a:r>
          </a:p>
          <a:p>
            <a:pPr lvl="1">
              <a:buFont typeface="Century Gothic" panose="020B0502020202020204" pitchFamily="34" charset="0"/>
              <a:buChar char="►"/>
            </a:pPr>
            <a:r>
              <a:rPr lang="en-US" dirty="0">
                <a:solidFill>
                  <a:srgbClr val="292929"/>
                </a:solidFill>
              </a:rPr>
              <a:t>M</a:t>
            </a:r>
            <a:r>
              <a:rPr lang="en-US" b="0" i="0" dirty="0">
                <a:solidFill>
                  <a:srgbClr val="292929"/>
                </a:solidFill>
                <a:effectLst/>
              </a:rPr>
              <a:t>emory complexity (extra space) is an issue.</a:t>
            </a:r>
          </a:p>
          <a:p>
            <a:pPr lvl="1" algn="just"/>
            <a:endParaRPr lang="en-US" b="0" i="0" dirty="0">
              <a:solidFill>
                <a:srgbClr val="333333"/>
              </a:solidFill>
              <a:effectLst/>
              <a:latin typeface="inter-regular"/>
            </a:endParaRPr>
          </a:p>
          <a:p>
            <a:endParaRPr lang="en-IN" dirty="0"/>
          </a:p>
        </p:txBody>
      </p:sp>
      <p:pic>
        <p:nvPicPr>
          <p:cNvPr id="6" name="Figure 1 2022-12-01 03-20-36">
            <a:hlinkClick r:id="" action="ppaction://media"/>
            <a:extLst>
              <a:ext uri="{FF2B5EF4-FFF2-40B4-BE49-F238E27FC236}">
                <a16:creationId xmlns:a16="http://schemas.microsoft.com/office/drawing/2014/main" id="{4838CB66-8917-859D-AE8A-B3C92FC2EE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68320" y="2379488"/>
            <a:ext cx="4876800" cy="4144963"/>
          </a:xfrm>
          <a:prstGeom prst="rect">
            <a:avLst/>
          </a:prstGeom>
        </p:spPr>
      </p:pic>
      <p:graphicFrame>
        <p:nvGraphicFramePr>
          <p:cNvPr id="5" name="Table 5">
            <a:extLst>
              <a:ext uri="{FF2B5EF4-FFF2-40B4-BE49-F238E27FC236}">
                <a16:creationId xmlns:a16="http://schemas.microsoft.com/office/drawing/2014/main" id="{DC97D606-848E-54C1-C4D9-D17ADD395D30}"/>
              </a:ext>
            </a:extLst>
          </p:cNvPr>
          <p:cNvGraphicFramePr>
            <a:graphicFrameLocks noGrp="1"/>
          </p:cNvGraphicFramePr>
          <p:nvPr>
            <p:extLst>
              <p:ext uri="{D42A27DB-BD31-4B8C-83A1-F6EECF244321}">
                <p14:modId xmlns:p14="http://schemas.microsoft.com/office/powerpoint/2010/main" val="541768543"/>
              </p:ext>
            </p:extLst>
          </p:nvPr>
        </p:nvGraphicFramePr>
        <p:xfrm>
          <a:off x="417545" y="5553574"/>
          <a:ext cx="5118115" cy="1207615"/>
        </p:xfrm>
        <a:graphic>
          <a:graphicData uri="http://schemas.openxmlformats.org/drawingml/2006/table">
            <a:tbl>
              <a:tblPr firstRow="1" bandRow="1">
                <a:tableStyleId>{5C22544A-7EE6-4342-B048-85BDC9FD1C3A}</a:tableStyleId>
              </a:tblPr>
              <a:tblGrid>
                <a:gridCol w="1023623">
                  <a:extLst>
                    <a:ext uri="{9D8B030D-6E8A-4147-A177-3AD203B41FA5}">
                      <a16:colId xmlns:a16="http://schemas.microsoft.com/office/drawing/2014/main" val="2104260041"/>
                    </a:ext>
                  </a:extLst>
                </a:gridCol>
                <a:gridCol w="1023623">
                  <a:extLst>
                    <a:ext uri="{9D8B030D-6E8A-4147-A177-3AD203B41FA5}">
                      <a16:colId xmlns:a16="http://schemas.microsoft.com/office/drawing/2014/main" val="194617796"/>
                    </a:ext>
                  </a:extLst>
                </a:gridCol>
                <a:gridCol w="1023623">
                  <a:extLst>
                    <a:ext uri="{9D8B030D-6E8A-4147-A177-3AD203B41FA5}">
                      <a16:colId xmlns:a16="http://schemas.microsoft.com/office/drawing/2014/main" val="4027047155"/>
                    </a:ext>
                  </a:extLst>
                </a:gridCol>
                <a:gridCol w="1023623">
                  <a:extLst>
                    <a:ext uri="{9D8B030D-6E8A-4147-A177-3AD203B41FA5}">
                      <a16:colId xmlns:a16="http://schemas.microsoft.com/office/drawing/2014/main" val="3247289694"/>
                    </a:ext>
                  </a:extLst>
                </a:gridCol>
                <a:gridCol w="1023623">
                  <a:extLst>
                    <a:ext uri="{9D8B030D-6E8A-4147-A177-3AD203B41FA5}">
                      <a16:colId xmlns:a16="http://schemas.microsoft.com/office/drawing/2014/main" val="488951483"/>
                    </a:ext>
                  </a:extLst>
                </a:gridCol>
              </a:tblGrid>
              <a:tr h="476095">
                <a:tc>
                  <a:txBody>
                    <a:bodyPr/>
                    <a:lstStyle/>
                    <a:p>
                      <a:endParaRPr lang="en-IN" sz="1050" dirty="0"/>
                    </a:p>
                  </a:txBody>
                  <a:tcPr/>
                </a:tc>
                <a:tc>
                  <a:txBody>
                    <a:bodyPr/>
                    <a:lstStyle/>
                    <a:p>
                      <a:r>
                        <a:rPr lang="en-IN" sz="1050" dirty="0"/>
                        <a:t>Time complexity</a:t>
                      </a:r>
                    </a:p>
                    <a:p>
                      <a:r>
                        <a:rPr lang="en-IN" sz="1050" dirty="0"/>
                        <a:t>Best Case</a:t>
                      </a:r>
                    </a:p>
                  </a:txBody>
                  <a:tcPr/>
                </a:tc>
                <a:tc>
                  <a:txBody>
                    <a:bodyPr/>
                    <a:lstStyle/>
                    <a:p>
                      <a:r>
                        <a:rPr lang="en-IN" sz="1050" dirty="0"/>
                        <a:t>Time complexity</a:t>
                      </a:r>
                    </a:p>
                    <a:p>
                      <a:r>
                        <a:rPr lang="en-IN" sz="1050" dirty="0"/>
                        <a:t>Average Case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050" dirty="0"/>
                        <a:t>Time complexity</a:t>
                      </a:r>
                    </a:p>
                    <a:p>
                      <a:r>
                        <a:rPr lang="en-IN" sz="1050" dirty="0"/>
                        <a:t>Worst Case</a:t>
                      </a:r>
                    </a:p>
                  </a:txBody>
                  <a:tcPr/>
                </a:tc>
                <a:tc>
                  <a:txBody>
                    <a:bodyPr/>
                    <a:lstStyle/>
                    <a:p>
                      <a:r>
                        <a:rPr lang="en-IN" sz="1050" dirty="0"/>
                        <a:t>Space complexity</a:t>
                      </a:r>
                    </a:p>
                  </a:txBody>
                  <a:tcPr/>
                </a:tc>
                <a:extLst>
                  <a:ext uri="{0D108BD9-81ED-4DB2-BD59-A6C34878D82A}">
                    <a16:rowId xmlns:a16="http://schemas.microsoft.com/office/drawing/2014/main" val="440654839"/>
                  </a:ext>
                </a:extLst>
              </a:tr>
              <a:tr h="476095">
                <a:tc>
                  <a:txBody>
                    <a:bodyPr/>
                    <a:lstStyle/>
                    <a:p>
                      <a:r>
                        <a:rPr lang="en-IN" sz="1200" dirty="0"/>
                        <a:t>Heap sort</a:t>
                      </a:r>
                    </a:p>
                  </a:txBody>
                  <a:tcPr/>
                </a:tc>
                <a:tc>
                  <a:txBody>
                    <a:bodyPr/>
                    <a:lstStyle/>
                    <a:p>
                      <a:r>
                        <a:rPr lang="en-IN" sz="1200" dirty="0">
                          <a:latin typeface="Century Gothic" panose="020B0502020202020204" pitchFamily="34" charset="0"/>
                        </a:rPr>
                        <a:t>Ω</a:t>
                      </a:r>
                      <a:r>
                        <a:rPr lang="en-IN" sz="1200" dirty="0"/>
                        <a:t>(</a:t>
                      </a:r>
                      <a:r>
                        <a:rPr lang="en-IN" sz="1200" dirty="0" err="1"/>
                        <a:t>nlogn</a:t>
                      </a:r>
                      <a:r>
                        <a:rPr lang="en-IN" sz="1200" dirty="0"/>
                        <a:t>)</a:t>
                      </a:r>
                    </a:p>
                  </a:txBody>
                  <a:tcPr/>
                </a:tc>
                <a:tc>
                  <a:txBody>
                    <a:bodyPr/>
                    <a:lstStyle/>
                    <a:p>
                      <a:r>
                        <a:rPr lang="en-IN" sz="1200" dirty="0">
                          <a:latin typeface="Century Gothic" panose="020B0502020202020204" pitchFamily="34" charset="0"/>
                        </a:rPr>
                        <a:t>θ</a:t>
                      </a:r>
                      <a:r>
                        <a:rPr lang="en-IN" sz="1200" dirty="0"/>
                        <a:t>(</a:t>
                      </a:r>
                      <a:r>
                        <a:rPr lang="en-IN" sz="1200" dirty="0" err="1"/>
                        <a:t>nlogn</a:t>
                      </a:r>
                      <a:r>
                        <a:rPr lang="en-IN" sz="1200" dirty="0"/>
                        <a:t>)</a:t>
                      </a:r>
                    </a:p>
                    <a:p>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mn-lt"/>
                          <a:ea typeface="+mn-ea"/>
                          <a:cs typeface="+mn-cs"/>
                        </a:rPr>
                        <a:t>O(</a:t>
                      </a:r>
                      <a:r>
                        <a:rPr lang="en-IN" sz="1200" kern="1200" dirty="0" err="1">
                          <a:solidFill>
                            <a:schemeClr val="dk1"/>
                          </a:solidFill>
                          <a:effectLst/>
                          <a:latin typeface="+mn-lt"/>
                          <a:ea typeface="+mn-ea"/>
                          <a:cs typeface="+mn-cs"/>
                        </a:rPr>
                        <a:t>nlogn</a:t>
                      </a:r>
                      <a:r>
                        <a:rPr lang="en-IN" sz="1200" kern="1200" dirty="0">
                          <a:solidFill>
                            <a:schemeClr val="dk1"/>
                          </a:solidFill>
                          <a:effectLst/>
                          <a:latin typeface="+mn-lt"/>
                          <a:ea typeface="+mn-ea"/>
                          <a:cs typeface="+mn-cs"/>
                        </a:rPr>
                        <a:t>)</a:t>
                      </a:r>
                    </a:p>
                    <a:p>
                      <a:endParaRPr lang="en-IN" sz="1200" dirty="0"/>
                    </a:p>
                  </a:txBody>
                  <a:tcPr/>
                </a:tc>
                <a:tc>
                  <a:txBody>
                    <a:bodyPr/>
                    <a:lstStyle/>
                    <a:p>
                      <a:r>
                        <a:rPr lang="en-IN" sz="1200" dirty="0"/>
                        <a:t>O(1)</a:t>
                      </a:r>
                    </a:p>
                  </a:txBody>
                  <a:tcPr/>
                </a:tc>
                <a:extLst>
                  <a:ext uri="{0D108BD9-81ED-4DB2-BD59-A6C34878D82A}">
                    <a16:rowId xmlns:a16="http://schemas.microsoft.com/office/drawing/2014/main" val="2890926342"/>
                  </a:ext>
                </a:extLst>
              </a:tr>
            </a:tbl>
          </a:graphicData>
        </a:graphic>
      </p:graphicFrame>
    </p:spTree>
    <p:extLst>
      <p:ext uri="{BB962C8B-B14F-4D97-AF65-F5344CB8AC3E}">
        <p14:creationId xmlns:p14="http://schemas.microsoft.com/office/powerpoint/2010/main" val="42099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825C8-9EEA-AE14-33FC-BD58E38D6A9B}"/>
              </a:ext>
            </a:extLst>
          </p:cNvPr>
          <p:cNvSpPr>
            <a:spLocks noGrp="1"/>
          </p:cNvSpPr>
          <p:nvPr>
            <p:ph type="title"/>
          </p:nvPr>
        </p:nvSpPr>
        <p:spPr/>
        <p:txBody>
          <a:bodyPr/>
          <a:lstStyle/>
          <a:p>
            <a:r>
              <a:rPr lang="en-IN" dirty="0"/>
              <a:t>Radix Sort</a:t>
            </a:r>
          </a:p>
        </p:txBody>
      </p:sp>
      <p:sp>
        <p:nvSpPr>
          <p:cNvPr id="3" name="Content Placeholder 2">
            <a:extLst>
              <a:ext uri="{FF2B5EF4-FFF2-40B4-BE49-F238E27FC236}">
                <a16:creationId xmlns:a16="http://schemas.microsoft.com/office/drawing/2014/main" id="{AEE789B9-63AD-858B-A9E8-A3A8CCAB3C6E}"/>
              </a:ext>
            </a:extLst>
          </p:cNvPr>
          <p:cNvSpPr>
            <a:spLocks noGrp="1"/>
          </p:cNvSpPr>
          <p:nvPr>
            <p:ph idx="1"/>
          </p:nvPr>
        </p:nvSpPr>
        <p:spPr>
          <a:xfrm>
            <a:off x="426098" y="2290688"/>
            <a:ext cx="6166088" cy="4286397"/>
          </a:xfrm>
        </p:spPr>
        <p:txBody>
          <a:bodyPr/>
          <a:lstStyle/>
          <a:p>
            <a:r>
              <a:rPr lang="en-US" sz="1600" b="0" i="0" dirty="0">
                <a:solidFill>
                  <a:schemeClr val="tx1"/>
                </a:solidFill>
                <a:effectLst/>
                <a:latin typeface="+mj-lt"/>
              </a:rPr>
              <a:t>The idea of Radix Sort is to do digit-by-digit sort starting from the least significant digit to the most significant digit</a:t>
            </a:r>
            <a:r>
              <a:rPr lang="en-US" sz="1600" dirty="0">
                <a:solidFill>
                  <a:schemeClr val="tx1"/>
                </a:solidFill>
                <a:latin typeface="+mj-lt"/>
              </a:rPr>
              <a:t>.</a:t>
            </a:r>
          </a:p>
          <a:p>
            <a:r>
              <a:rPr lang="en-IN" sz="1600" dirty="0"/>
              <a:t>Better to use when :</a:t>
            </a:r>
          </a:p>
          <a:p>
            <a:pPr lvl="1">
              <a:buFont typeface="Century Gothic" panose="020B0502020202020204" pitchFamily="34" charset="0"/>
              <a:buChar char="►"/>
            </a:pPr>
            <a:r>
              <a:rPr lang="en-US" sz="1400" dirty="0">
                <a:solidFill>
                  <a:srgbClr val="292929"/>
                </a:solidFill>
              </a:rPr>
              <a:t>T</a:t>
            </a:r>
            <a:r>
              <a:rPr lang="en-US" sz="1400" b="0" i="0" dirty="0">
                <a:solidFill>
                  <a:srgbClr val="292929"/>
                </a:solidFill>
                <a:effectLst/>
              </a:rPr>
              <a:t>he biggest integer is shorter than array size.</a:t>
            </a:r>
          </a:p>
          <a:p>
            <a:pPr lvl="1">
              <a:buFont typeface="Century Gothic" panose="020B0502020202020204" pitchFamily="34" charset="0"/>
              <a:buChar char="►"/>
            </a:pPr>
            <a:r>
              <a:rPr lang="en-US" sz="1400" b="0" i="0" dirty="0">
                <a:solidFill>
                  <a:srgbClr val="292929"/>
                </a:solidFill>
                <a:effectLst/>
              </a:rPr>
              <a:t>We have fixed range of integers.</a:t>
            </a:r>
          </a:p>
          <a:p>
            <a:pPr lvl="1">
              <a:buFont typeface="Century Gothic" panose="020B0502020202020204" pitchFamily="34" charset="0"/>
              <a:buChar char="►"/>
            </a:pPr>
            <a:r>
              <a:rPr lang="en-US" sz="1400" dirty="0">
                <a:solidFill>
                  <a:srgbClr val="292929"/>
                </a:solidFill>
              </a:rPr>
              <a:t>N</a:t>
            </a:r>
            <a:r>
              <a:rPr lang="en-US" sz="1400" b="0" i="0" dirty="0">
                <a:solidFill>
                  <a:srgbClr val="292929"/>
                </a:solidFill>
                <a:effectLst/>
              </a:rPr>
              <a:t>umbers are not much repeated but their length have same range.</a:t>
            </a:r>
          </a:p>
          <a:p>
            <a:pPr lvl="1">
              <a:buFont typeface="Century Gothic" panose="020B0502020202020204" pitchFamily="34" charset="0"/>
              <a:buChar char="►"/>
            </a:pPr>
            <a:r>
              <a:rPr lang="en-US" sz="1400" dirty="0">
                <a:solidFill>
                  <a:srgbClr val="292929"/>
                </a:solidFill>
              </a:rPr>
              <a:t>S</a:t>
            </a:r>
            <a:r>
              <a:rPr lang="en-US" sz="1400" b="0" i="0" dirty="0">
                <a:solidFill>
                  <a:srgbClr val="292929"/>
                </a:solidFill>
                <a:effectLst/>
              </a:rPr>
              <a:t>tability of data is needed with faster implementation.</a:t>
            </a:r>
          </a:p>
        </p:txBody>
      </p:sp>
      <p:pic>
        <p:nvPicPr>
          <p:cNvPr id="5" name="Picture 4">
            <a:extLst>
              <a:ext uri="{FF2B5EF4-FFF2-40B4-BE49-F238E27FC236}">
                <a16:creationId xmlns:a16="http://schemas.microsoft.com/office/drawing/2014/main" id="{89E322D0-5659-D410-CC84-9CDDE33A625D}"/>
              </a:ext>
            </a:extLst>
          </p:cNvPr>
          <p:cNvPicPr>
            <a:picLocks noChangeAspect="1"/>
          </p:cNvPicPr>
          <p:nvPr/>
        </p:nvPicPr>
        <p:blipFill>
          <a:blip r:embed="rId2"/>
          <a:stretch>
            <a:fillRect/>
          </a:stretch>
        </p:blipFill>
        <p:spPr>
          <a:xfrm>
            <a:off x="6773797" y="2847975"/>
            <a:ext cx="4992105" cy="3171825"/>
          </a:xfrm>
          <a:prstGeom prst="rect">
            <a:avLst/>
          </a:prstGeom>
        </p:spPr>
      </p:pic>
      <p:graphicFrame>
        <p:nvGraphicFramePr>
          <p:cNvPr id="4" name="Table 5">
            <a:extLst>
              <a:ext uri="{FF2B5EF4-FFF2-40B4-BE49-F238E27FC236}">
                <a16:creationId xmlns:a16="http://schemas.microsoft.com/office/drawing/2014/main" id="{2BF826B6-90D9-84E3-6A13-38C4330D7536}"/>
              </a:ext>
            </a:extLst>
          </p:cNvPr>
          <p:cNvGraphicFramePr>
            <a:graphicFrameLocks noGrp="1"/>
          </p:cNvGraphicFramePr>
          <p:nvPr>
            <p:extLst>
              <p:ext uri="{D42A27DB-BD31-4B8C-83A1-F6EECF244321}">
                <p14:modId xmlns:p14="http://schemas.microsoft.com/office/powerpoint/2010/main" val="2960865397"/>
              </p:ext>
            </p:extLst>
          </p:nvPr>
        </p:nvGraphicFramePr>
        <p:xfrm>
          <a:off x="426098" y="5178084"/>
          <a:ext cx="5118115" cy="1207615"/>
        </p:xfrm>
        <a:graphic>
          <a:graphicData uri="http://schemas.openxmlformats.org/drawingml/2006/table">
            <a:tbl>
              <a:tblPr firstRow="1" bandRow="1">
                <a:tableStyleId>{5C22544A-7EE6-4342-B048-85BDC9FD1C3A}</a:tableStyleId>
              </a:tblPr>
              <a:tblGrid>
                <a:gridCol w="1023623">
                  <a:extLst>
                    <a:ext uri="{9D8B030D-6E8A-4147-A177-3AD203B41FA5}">
                      <a16:colId xmlns:a16="http://schemas.microsoft.com/office/drawing/2014/main" val="2104260041"/>
                    </a:ext>
                  </a:extLst>
                </a:gridCol>
                <a:gridCol w="1023623">
                  <a:extLst>
                    <a:ext uri="{9D8B030D-6E8A-4147-A177-3AD203B41FA5}">
                      <a16:colId xmlns:a16="http://schemas.microsoft.com/office/drawing/2014/main" val="194617796"/>
                    </a:ext>
                  </a:extLst>
                </a:gridCol>
                <a:gridCol w="1023623">
                  <a:extLst>
                    <a:ext uri="{9D8B030D-6E8A-4147-A177-3AD203B41FA5}">
                      <a16:colId xmlns:a16="http://schemas.microsoft.com/office/drawing/2014/main" val="4027047155"/>
                    </a:ext>
                  </a:extLst>
                </a:gridCol>
                <a:gridCol w="1023623">
                  <a:extLst>
                    <a:ext uri="{9D8B030D-6E8A-4147-A177-3AD203B41FA5}">
                      <a16:colId xmlns:a16="http://schemas.microsoft.com/office/drawing/2014/main" val="3247289694"/>
                    </a:ext>
                  </a:extLst>
                </a:gridCol>
                <a:gridCol w="1023623">
                  <a:extLst>
                    <a:ext uri="{9D8B030D-6E8A-4147-A177-3AD203B41FA5}">
                      <a16:colId xmlns:a16="http://schemas.microsoft.com/office/drawing/2014/main" val="488951483"/>
                    </a:ext>
                  </a:extLst>
                </a:gridCol>
              </a:tblGrid>
              <a:tr h="476095">
                <a:tc>
                  <a:txBody>
                    <a:bodyPr/>
                    <a:lstStyle/>
                    <a:p>
                      <a:endParaRPr lang="en-IN" sz="1050" dirty="0"/>
                    </a:p>
                  </a:txBody>
                  <a:tcPr/>
                </a:tc>
                <a:tc>
                  <a:txBody>
                    <a:bodyPr/>
                    <a:lstStyle/>
                    <a:p>
                      <a:r>
                        <a:rPr lang="en-IN" sz="1050" dirty="0"/>
                        <a:t>Time complexity</a:t>
                      </a:r>
                    </a:p>
                    <a:p>
                      <a:r>
                        <a:rPr lang="en-IN" sz="1050" dirty="0"/>
                        <a:t>Best Case</a:t>
                      </a:r>
                    </a:p>
                  </a:txBody>
                  <a:tcPr/>
                </a:tc>
                <a:tc>
                  <a:txBody>
                    <a:bodyPr/>
                    <a:lstStyle/>
                    <a:p>
                      <a:r>
                        <a:rPr lang="en-IN" sz="1050" dirty="0"/>
                        <a:t>Time complexity</a:t>
                      </a:r>
                    </a:p>
                    <a:p>
                      <a:r>
                        <a:rPr lang="en-IN" sz="1050" dirty="0"/>
                        <a:t>Average Case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050" dirty="0"/>
                        <a:t>Time complexity</a:t>
                      </a:r>
                    </a:p>
                    <a:p>
                      <a:r>
                        <a:rPr lang="en-IN" sz="1050" dirty="0"/>
                        <a:t>Worst Case</a:t>
                      </a:r>
                    </a:p>
                  </a:txBody>
                  <a:tcPr/>
                </a:tc>
                <a:tc>
                  <a:txBody>
                    <a:bodyPr/>
                    <a:lstStyle/>
                    <a:p>
                      <a:r>
                        <a:rPr lang="en-IN" sz="1050" dirty="0"/>
                        <a:t>Space complexity</a:t>
                      </a:r>
                    </a:p>
                  </a:txBody>
                  <a:tcPr/>
                </a:tc>
                <a:extLst>
                  <a:ext uri="{0D108BD9-81ED-4DB2-BD59-A6C34878D82A}">
                    <a16:rowId xmlns:a16="http://schemas.microsoft.com/office/drawing/2014/main" val="440654839"/>
                  </a:ext>
                </a:extLst>
              </a:tr>
              <a:tr h="476095">
                <a:tc>
                  <a:txBody>
                    <a:bodyPr/>
                    <a:lstStyle/>
                    <a:p>
                      <a:r>
                        <a:rPr lang="en-IN" sz="1200" dirty="0"/>
                        <a:t>Radix sort</a:t>
                      </a:r>
                    </a:p>
                  </a:txBody>
                  <a:tcPr/>
                </a:tc>
                <a:tc>
                  <a:txBody>
                    <a:bodyPr/>
                    <a:lstStyle/>
                    <a:p>
                      <a:r>
                        <a:rPr lang="en-IN" sz="1200" dirty="0">
                          <a:latin typeface="Century Gothic" panose="020B0502020202020204" pitchFamily="34" charset="0"/>
                        </a:rPr>
                        <a:t>Ω</a:t>
                      </a:r>
                      <a:r>
                        <a:rPr lang="en-IN" sz="1200" dirty="0"/>
                        <a:t>(N k)</a:t>
                      </a:r>
                    </a:p>
                  </a:txBody>
                  <a:tcPr/>
                </a:tc>
                <a:tc>
                  <a:txBody>
                    <a:bodyPr/>
                    <a:lstStyle/>
                    <a:p>
                      <a:r>
                        <a:rPr lang="en-IN" sz="1200" dirty="0">
                          <a:latin typeface="Century Gothic" panose="020B0502020202020204" pitchFamily="34" charset="0"/>
                        </a:rPr>
                        <a:t>θ</a:t>
                      </a:r>
                      <a:r>
                        <a:rPr lang="en-IN" sz="1200" dirty="0"/>
                        <a:t>(N k)</a:t>
                      </a:r>
                    </a:p>
                    <a:p>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mn-lt"/>
                          <a:ea typeface="+mn-ea"/>
                          <a:cs typeface="+mn-cs"/>
                        </a:rPr>
                        <a:t>O(N k)</a:t>
                      </a:r>
                    </a:p>
                    <a:p>
                      <a:endParaRPr lang="en-IN" sz="1200" dirty="0"/>
                    </a:p>
                  </a:txBody>
                  <a:tcPr/>
                </a:tc>
                <a:tc>
                  <a:txBody>
                    <a:bodyPr/>
                    <a:lstStyle/>
                    <a:p>
                      <a:r>
                        <a:rPr lang="en-IN" sz="1200" dirty="0"/>
                        <a:t>O(N +k)</a:t>
                      </a:r>
                    </a:p>
                  </a:txBody>
                  <a:tcPr/>
                </a:tc>
                <a:extLst>
                  <a:ext uri="{0D108BD9-81ED-4DB2-BD59-A6C34878D82A}">
                    <a16:rowId xmlns:a16="http://schemas.microsoft.com/office/drawing/2014/main" val="2890926342"/>
                  </a:ext>
                </a:extLst>
              </a:tr>
            </a:tbl>
          </a:graphicData>
        </a:graphic>
      </p:graphicFrame>
    </p:spTree>
    <p:extLst>
      <p:ext uri="{BB962C8B-B14F-4D97-AF65-F5344CB8AC3E}">
        <p14:creationId xmlns:p14="http://schemas.microsoft.com/office/powerpoint/2010/main" val="193428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0" name="Rectangle 19">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F39825C8-9EEA-AE14-33FC-BD58E38D6A9B}"/>
              </a:ext>
            </a:extLst>
          </p:cNvPr>
          <p:cNvSpPr>
            <a:spLocks noGrp="1"/>
          </p:cNvSpPr>
          <p:nvPr>
            <p:ph type="title"/>
          </p:nvPr>
        </p:nvSpPr>
        <p:spPr>
          <a:xfrm>
            <a:off x="1154954" y="973668"/>
            <a:ext cx="8761413" cy="706964"/>
          </a:xfrm>
        </p:spPr>
        <p:txBody>
          <a:bodyPr>
            <a:normAutofit/>
          </a:bodyPr>
          <a:lstStyle/>
          <a:p>
            <a:r>
              <a:rPr lang="en-IN" dirty="0">
                <a:solidFill>
                  <a:srgbClr val="FFFFFF"/>
                </a:solidFill>
              </a:rPr>
              <a:t>Running time with different data sizes</a:t>
            </a:r>
          </a:p>
        </p:txBody>
      </p:sp>
      <p:sp>
        <p:nvSpPr>
          <p:cNvPr id="23" name="Rectangle 22">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9" name="Content Placeholder 8">
            <a:extLst>
              <a:ext uri="{FF2B5EF4-FFF2-40B4-BE49-F238E27FC236}">
                <a16:creationId xmlns:a16="http://schemas.microsoft.com/office/drawing/2014/main" id="{2BA8651B-A449-F529-CA24-8BB8513B2376}"/>
              </a:ext>
            </a:extLst>
          </p:cNvPr>
          <p:cNvGraphicFramePr>
            <a:graphicFrameLocks noGrp="1"/>
          </p:cNvGraphicFramePr>
          <p:nvPr>
            <p:ph idx="1"/>
            <p:extLst>
              <p:ext uri="{D42A27DB-BD31-4B8C-83A1-F6EECF244321}">
                <p14:modId xmlns:p14="http://schemas.microsoft.com/office/powerpoint/2010/main" val="1339675511"/>
              </p:ext>
            </p:extLst>
          </p:nvPr>
        </p:nvGraphicFramePr>
        <p:xfrm>
          <a:off x="1562986" y="2372968"/>
          <a:ext cx="9349332" cy="3703744"/>
        </p:xfrm>
        <a:graphic>
          <a:graphicData uri="http://schemas.openxmlformats.org/drawingml/2006/table">
            <a:tbl>
              <a:tblPr firstRow="1" firstCol="1" bandRow="1"/>
              <a:tblGrid>
                <a:gridCol w="2200671">
                  <a:extLst>
                    <a:ext uri="{9D8B030D-6E8A-4147-A177-3AD203B41FA5}">
                      <a16:colId xmlns:a16="http://schemas.microsoft.com/office/drawing/2014/main" val="945552221"/>
                    </a:ext>
                  </a:extLst>
                </a:gridCol>
                <a:gridCol w="2382887">
                  <a:extLst>
                    <a:ext uri="{9D8B030D-6E8A-4147-A177-3AD203B41FA5}">
                      <a16:colId xmlns:a16="http://schemas.microsoft.com/office/drawing/2014/main" val="3150854171"/>
                    </a:ext>
                  </a:extLst>
                </a:gridCol>
                <a:gridCol w="2382887">
                  <a:extLst>
                    <a:ext uri="{9D8B030D-6E8A-4147-A177-3AD203B41FA5}">
                      <a16:colId xmlns:a16="http://schemas.microsoft.com/office/drawing/2014/main" val="4163453997"/>
                    </a:ext>
                  </a:extLst>
                </a:gridCol>
                <a:gridCol w="2382887">
                  <a:extLst>
                    <a:ext uri="{9D8B030D-6E8A-4147-A177-3AD203B41FA5}">
                      <a16:colId xmlns:a16="http://schemas.microsoft.com/office/drawing/2014/main" val="1039053630"/>
                    </a:ext>
                  </a:extLst>
                </a:gridCol>
              </a:tblGrid>
              <a:tr h="554158">
                <a:tc>
                  <a:txBody>
                    <a:bodyPr/>
                    <a:lstStyle/>
                    <a:p>
                      <a:pPr algn="l" fontAlgn="t">
                        <a:lnSpc>
                          <a:spcPct val="107000"/>
                        </a:lnSpc>
                        <a:spcBef>
                          <a:spcPts val="0"/>
                        </a:spcBef>
                        <a:spcAft>
                          <a:spcPts val="800"/>
                        </a:spcAft>
                      </a:pPr>
                      <a:r>
                        <a:rPr lang="en-IN" sz="2800" b="1" i="0" u="none" strike="noStrike" dirty="0">
                          <a:solidFill>
                            <a:schemeClr val="accent5">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Algorithm</a:t>
                      </a:r>
                      <a:endParaRPr lang="en-IN" sz="3700" b="0" i="0" u="none" strike="noStrike" dirty="0">
                        <a:solidFill>
                          <a:schemeClr val="accent5">
                            <a:lumMod val="60000"/>
                            <a:lumOff val="40000"/>
                          </a:schemeClr>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dirty="0">
                          <a:solidFill>
                            <a:schemeClr val="accent1">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100</a:t>
                      </a:r>
                      <a:endParaRPr lang="en-IN" sz="3700" b="0" i="0" u="none" strike="noStrike" dirty="0">
                        <a:solidFill>
                          <a:schemeClr val="accent1">
                            <a:lumMod val="60000"/>
                            <a:lumOff val="40000"/>
                          </a:schemeClr>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accent1">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1K</a:t>
                      </a:r>
                      <a:endParaRPr lang="en-IN" sz="3700" b="0" i="0" u="none" strike="noStrike">
                        <a:solidFill>
                          <a:schemeClr val="accent1">
                            <a:lumMod val="60000"/>
                            <a:lumOff val="40000"/>
                          </a:schemeClr>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dirty="0">
                          <a:solidFill>
                            <a:schemeClr val="accent1">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10K</a:t>
                      </a:r>
                      <a:endParaRPr lang="en-IN" sz="3700" b="0" i="0" u="none" strike="noStrike" dirty="0">
                        <a:solidFill>
                          <a:schemeClr val="accent1">
                            <a:lumMod val="60000"/>
                            <a:lumOff val="40000"/>
                          </a:schemeClr>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588277"/>
                  </a:ext>
                </a:extLst>
              </a:tr>
              <a:tr h="554158">
                <a:tc>
                  <a:txBody>
                    <a:bodyPr/>
                    <a:lstStyle/>
                    <a:p>
                      <a:pPr algn="l" fontAlgn="t">
                        <a:lnSpc>
                          <a:spcPct val="107000"/>
                        </a:lnSpc>
                        <a:spcBef>
                          <a:spcPts val="0"/>
                        </a:spcBef>
                        <a:spcAft>
                          <a:spcPts val="800"/>
                        </a:spcAft>
                      </a:pPr>
                      <a:r>
                        <a:rPr lang="en-IN" sz="2800" b="0" i="0" u="none" strike="noStrike" dirty="0">
                          <a:solidFill>
                            <a:schemeClr val="accent5">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Insertion sort</a:t>
                      </a:r>
                      <a:endParaRPr lang="en-IN" sz="3700" b="0" i="0" u="none" strike="noStrike" dirty="0">
                        <a:solidFill>
                          <a:schemeClr val="accent5">
                            <a:lumMod val="60000"/>
                            <a:lumOff val="40000"/>
                          </a:schemeClr>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0.0273</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0.4121</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12.8598</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095707"/>
                  </a:ext>
                </a:extLst>
              </a:tr>
              <a:tr h="554158">
                <a:tc>
                  <a:txBody>
                    <a:bodyPr/>
                    <a:lstStyle/>
                    <a:p>
                      <a:pPr algn="l" fontAlgn="t">
                        <a:lnSpc>
                          <a:spcPct val="107000"/>
                        </a:lnSpc>
                        <a:spcBef>
                          <a:spcPts val="0"/>
                        </a:spcBef>
                        <a:spcAft>
                          <a:spcPts val="800"/>
                        </a:spcAft>
                      </a:pPr>
                      <a:r>
                        <a:rPr lang="en-IN" sz="2800" b="0" i="0" u="none" strike="noStrike">
                          <a:solidFill>
                            <a:schemeClr val="accent5">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Merge sort</a:t>
                      </a:r>
                      <a:endParaRPr lang="en-IN" sz="3700" b="0" i="0" u="none" strike="noStrike">
                        <a:solidFill>
                          <a:schemeClr val="accent5">
                            <a:lumMod val="60000"/>
                            <a:lumOff val="40000"/>
                          </a:schemeClr>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0.00134</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0.0180</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0.21675</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8234598"/>
                  </a:ext>
                </a:extLst>
              </a:tr>
              <a:tr h="554158">
                <a:tc>
                  <a:txBody>
                    <a:bodyPr/>
                    <a:lstStyle/>
                    <a:p>
                      <a:pPr algn="l" fontAlgn="t">
                        <a:lnSpc>
                          <a:spcPct val="107000"/>
                        </a:lnSpc>
                        <a:spcBef>
                          <a:spcPts val="0"/>
                        </a:spcBef>
                        <a:spcAft>
                          <a:spcPts val="800"/>
                        </a:spcAft>
                      </a:pPr>
                      <a:r>
                        <a:rPr lang="en-IN" sz="2800" b="0" i="0" u="none" strike="noStrike">
                          <a:solidFill>
                            <a:schemeClr val="accent5">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Quick sort</a:t>
                      </a:r>
                      <a:endParaRPr lang="en-IN" sz="3700" b="0" i="0" u="none" strike="noStrike">
                        <a:solidFill>
                          <a:schemeClr val="accent5">
                            <a:lumMod val="60000"/>
                            <a:lumOff val="40000"/>
                          </a:schemeClr>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0.00129</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0.0082</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0.0632</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6352936"/>
                  </a:ext>
                </a:extLst>
              </a:tr>
              <a:tr h="554158">
                <a:tc>
                  <a:txBody>
                    <a:bodyPr/>
                    <a:lstStyle/>
                    <a:p>
                      <a:pPr algn="l" fontAlgn="t">
                        <a:lnSpc>
                          <a:spcPct val="107000"/>
                        </a:lnSpc>
                        <a:spcBef>
                          <a:spcPts val="0"/>
                        </a:spcBef>
                        <a:spcAft>
                          <a:spcPts val="800"/>
                        </a:spcAft>
                      </a:pPr>
                      <a:r>
                        <a:rPr lang="en-IN" sz="2800" b="0" i="0" u="none" strike="noStrike">
                          <a:solidFill>
                            <a:schemeClr val="accent5">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Heap sort</a:t>
                      </a:r>
                      <a:endParaRPr lang="en-IN" sz="3700" b="0" i="0" u="none" strike="noStrike">
                        <a:solidFill>
                          <a:schemeClr val="accent5">
                            <a:lumMod val="60000"/>
                            <a:lumOff val="40000"/>
                          </a:schemeClr>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0.00268</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0.221286</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0.4457</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552248"/>
                  </a:ext>
                </a:extLst>
              </a:tr>
              <a:tr h="554158">
                <a:tc>
                  <a:txBody>
                    <a:bodyPr/>
                    <a:lstStyle/>
                    <a:p>
                      <a:pPr algn="l" fontAlgn="t">
                        <a:lnSpc>
                          <a:spcPct val="107000"/>
                        </a:lnSpc>
                        <a:spcBef>
                          <a:spcPts val="0"/>
                        </a:spcBef>
                        <a:spcAft>
                          <a:spcPts val="800"/>
                        </a:spcAft>
                      </a:pPr>
                      <a:r>
                        <a:rPr lang="en-IN" sz="2800" b="0" i="0" u="none" strike="noStrike" dirty="0">
                          <a:solidFill>
                            <a:schemeClr val="accent5">
                              <a:lumMod val="60000"/>
                              <a:lumOff val="40000"/>
                            </a:schemeClr>
                          </a:solidFill>
                          <a:effectLst/>
                          <a:latin typeface="Calibri" panose="020F0502020204030204" pitchFamily="34" charset="0"/>
                          <a:ea typeface="Calibri" panose="020F0502020204030204" pitchFamily="34" charset="0"/>
                          <a:cs typeface="Calibri" panose="020F0502020204030204" pitchFamily="34" charset="0"/>
                        </a:rPr>
                        <a:t>Radix sort</a:t>
                      </a:r>
                      <a:endParaRPr lang="en-IN" sz="3700" b="0" i="0" u="none" strike="noStrike" dirty="0">
                        <a:solidFill>
                          <a:schemeClr val="accent5">
                            <a:lumMod val="60000"/>
                            <a:lumOff val="40000"/>
                          </a:schemeClr>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0.00214</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a:solidFill>
                            <a:schemeClr val="tx1"/>
                          </a:solidFill>
                          <a:effectLst/>
                          <a:latin typeface="Calibri" panose="020F0502020204030204" pitchFamily="34" charset="0"/>
                          <a:ea typeface="Calibri" panose="020F0502020204030204" pitchFamily="34" charset="0"/>
                          <a:cs typeface="Calibri" panose="020F0502020204030204" pitchFamily="34" charset="0"/>
                        </a:rPr>
                        <a:t>0.0080</a:t>
                      </a:r>
                      <a:endParaRPr lang="en-IN" sz="3700" b="0" i="0" u="none" strike="noStrike">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IN" sz="28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rPr>
                        <a:t>0.0952</a:t>
                      </a:r>
                      <a:endParaRPr lang="en-IN" sz="3700" b="0" i="0" u="none" strike="noStrike" dirty="0">
                        <a:solidFill>
                          <a:schemeClr val="tx1"/>
                        </a:solidFill>
                        <a:effectLst/>
                        <a:latin typeface="Arial" panose="020B0604020202020204" pitchFamily="34" charset="0"/>
                      </a:endParaRPr>
                    </a:p>
                  </a:txBody>
                  <a:tcPr marL="142735" marR="142735" marT="1982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3310152"/>
                  </a:ext>
                </a:extLst>
              </a:tr>
            </a:tbl>
          </a:graphicData>
        </a:graphic>
      </p:graphicFrame>
    </p:spTree>
    <p:extLst>
      <p:ext uri="{BB962C8B-B14F-4D97-AF65-F5344CB8AC3E}">
        <p14:creationId xmlns:p14="http://schemas.microsoft.com/office/powerpoint/2010/main" val="268151967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B885CA-9F56-9995-2DB3-CC6AE781BFEA}"/>
              </a:ext>
            </a:extLst>
          </p:cNvPr>
          <p:cNvSpPr/>
          <p:nvPr/>
        </p:nvSpPr>
        <p:spPr>
          <a:xfrm>
            <a:off x="4173858" y="2612771"/>
            <a:ext cx="358303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1558894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3414</TotalTime>
  <Words>661</Words>
  <Application>Microsoft Office PowerPoint</Application>
  <PresentationFormat>Widescreen</PresentationFormat>
  <Paragraphs>135</Paragraphs>
  <Slides>9</Slides>
  <Notes>0</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Century Gothic</vt:lpstr>
      <vt:lpstr>inter-regular</vt:lpstr>
      <vt:lpstr>source-serif-pro</vt:lpstr>
      <vt:lpstr>Wingdings 3</vt:lpstr>
      <vt:lpstr>Ion Boardroom</vt:lpstr>
      <vt:lpstr>Working and analysis of sorting algorithms</vt:lpstr>
      <vt:lpstr>Agenda</vt:lpstr>
      <vt:lpstr>Insertion Sort</vt:lpstr>
      <vt:lpstr>Merge Sort</vt:lpstr>
      <vt:lpstr>Quick Sort</vt:lpstr>
      <vt:lpstr>Heap Sort</vt:lpstr>
      <vt:lpstr>Radix Sort</vt:lpstr>
      <vt:lpstr>Running time with different data sizes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and analysis of sorting algorithms</dc:title>
  <dc:creator>Anusha KP</dc:creator>
  <cp:lastModifiedBy>Anusha KP</cp:lastModifiedBy>
  <cp:revision>4</cp:revision>
  <dcterms:created xsi:type="dcterms:W3CDTF">2022-11-29T22:02:49Z</dcterms:created>
  <dcterms:modified xsi:type="dcterms:W3CDTF">2022-12-02T16:46:34Z</dcterms:modified>
</cp:coreProperties>
</file>